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749" r:id="rId1"/>
    <p:sldMasterId id="2147483762" r:id="rId2"/>
  </p:sldMasterIdLst>
  <p:notesMasterIdLst>
    <p:notesMasterId r:id="rId35"/>
  </p:notesMasterIdLst>
  <p:handoutMasterIdLst>
    <p:handoutMasterId r:id="rId36"/>
  </p:handoutMasterIdLst>
  <p:sldIdLst>
    <p:sldId id="256" r:id="rId3"/>
    <p:sldId id="321" r:id="rId4"/>
    <p:sldId id="322" r:id="rId5"/>
    <p:sldId id="323" r:id="rId6"/>
    <p:sldId id="324" r:id="rId7"/>
    <p:sldId id="325" r:id="rId8"/>
    <p:sldId id="327" r:id="rId9"/>
    <p:sldId id="326" r:id="rId10"/>
    <p:sldId id="328" r:id="rId11"/>
    <p:sldId id="331" r:id="rId12"/>
    <p:sldId id="332" r:id="rId13"/>
    <p:sldId id="333" r:id="rId14"/>
    <p:sldId id="334" r:id="rId15"/>
    <p:sldId id="335" r:id="rId16"/>
    <p:sldId id="357" r:id="rId17"/>
    <p:sldId id="338" r:id="rId18"/>
    <p:sldId id="339" r:id="rId19"/>
    <p:sldId id="342" r:id="rId20"/>
    <p:sldId id="343" r:id="rId21"/>
    <p:sldId id="344" r:id="rId22"/>
    <p:sldId id="345" r:id="rId23"/>
    <p:sldId id="346" r:id="rId24"/>
    <p:sldId id="347" r:id="rId25"/>
    <p:sldId id="348" r:id="rId26"/>
    <p:sldId id="349" r:id="rId27"/>
    <p:sldId id="350" r:id="rId28"/>
    <p:sldId id="351" r:id="rId29"/>
    <p:sldId id="352" r:id="rId30"/>
    <p:sldId id="353" r:id="rId31"/>
    <p:sldId id="354" r:id="rId32"/>
    <p:sldId id="355" r:id="rId33"/>
    <p:sldId id="356" r:id="rId34"/>
  </p:sldIdLst>
  <p:sldSz cx="9144000" cy="6858000" type="screen4x3"/>
  <p:notesSz cx="6858000" cy="9144000"/>
  <p:embeddedFontLst>
    <p:embeddedFont>
      <p:font typeface="Verdana" panose="020B0604030504040204" pitchFamily="34" charset="0"/>
      <p:regular r:id="rId37"/>
      <p:bold r:id="rId38"/>
      <p:italic r:id="rId39"/>
      <p:boldItalic r:id="rId40"/>
    </p:embeddedFont>
    <p:embeddedFont>
      <p:font typeface="Calibri" panose="020F0502020204030204" pitchFamily="34" charset="0"/>
      <p:regular r:id="rId41"/>
      <p:bold r:id="rId42"/>
      <p:italic r:id="rId43"/>
      <p:boldItalic r:id="rId44"/>
    </p:embeddedFont>
  </p:embeddedFontLst>
  <p:defaultTextStyle>
    <a:defPPr>
      <a:defRPr lang="en-US"/>
    </a:defPPr>
    <a:lvl1pPr algn="l" defTabSz="984250" rtl="0" eaLnBrk="0" fontAlgn="base" hangingPunct="0">
      <a:spcBef>
        <a:spcPct val="0"/>
      </a:spcBef>
      <a:spcAft>
        <a:spcPct val="0"/>
      </a:spcAft>
      <a:defRPr sz="2000" kern="1200">
        <a:solidFill>
          <a:schemeClr val="tx1"/>
        </a:solidFill>
        <a:latin typeface="Times New Roman" panose="02020603050405020304" pitchFamily="18" charset="0"/>
        <a:ea typeface="+mn-ea"/>
        <a:cs typeface="Arial" panose="020B0604020202020204" pitchFamily="34" charset="0"/>
      </a:defRPr>
    </a:lvl1pPr>
    <a:lvl2pPr marL="492125" indent="-34925" algn="l" defTabSz="984250" rtl="0" eaLnBrk="0" fontAlgn="base" hangingPunct="0">
      <a:spcBef>
        <a:spcPct val="0"/>
      </a:spcBef>
      <a:spcAft>
        <a:spcPct val="0"/>
      </a:spcAft>
      <a:defRPr sz="2000" kern="1200">
        <a:solidFill>
          <a:schemeClr val="tx1"/>
        </a:solidFill>
        <a:latin typeface="Times New Roman" panose="02020603050405020304" pitchFamily="18" charset="0"/>
        <a:ea typeface="+mn-ea"/>
        <a:cs typeface="Arial" panose="020B0604020202020204" pitchFamily="34" charset="0"/>
      </a:defRPr>
    </a:lvl2pPr>
    <a:lvl3pPr marL="984250" indent="-69850" algn="l" defTabSz="984250" rtl="0" eaLnBrk="0" fontAlgn="base" hangingPunct="0">
      <a:spcBef>
        <a:spcPct val="0"/>
      </a:spcBef>
      <a:spcAft>
        <a:spcPct val="0"/>
      </a:spcAft>
      <a:defRPr sz="2000" kern="1200">
        <a:solidFill>
          <a:schemeClr val="tx1"/>
        </a:solidFill>
        <a:latin typeface="Times New Roman" panose="02020603050405020304" pitchFamily="18" charset="0"/>
        <a:ea typeface="+mn-ea"/>
        <a:cs typeface="Arial" panose="020B0604020202020204" pitchFamily="34" charset="0"/>
      </a:defRPr>
    </a:lvl3pPr>
    <a:lvl4pPr marL="1476375" indent="-104775" algn="l" defTabSz="984250" rtl="0" eaLnBrk="0" fontAlgn="base" hangingPunct="0">
      <a:spcBef>
        <a:spcPct val="0"/>
      </a:spcBef>
      <a:spcAft>
        <a:spcPct val="0"/>
      </a:spcAft>
      <a:defRPr sz="2000" kern="1200">
        <a:solidFill>
          <a:schemeClr val="tx1"/>
        </a:solidFill>
        <a:latin typeface="Times New Roman" panose="02020603050405020304" pitchFamily="18" charset="0"/>
        <a:ea typeface="+mn-ea"/>
        <a:cs typeface="Arial" panose="020B0604020202020204" pitchFamily="34" charset="0"/>
      </a:defRPr>
    </a:lvl4pPr>
    <a:lvl5pPr marL="1968500" indent="-139700" algn="l" defTabSz="984250" rtl="0" eaLnBrk="0" fontAlgn="base" hangingPunct="0">
      <a:spcBef>
        <a:spcPct val="0"/>
      </a:spcBef>
      <a:spcAft>
        <a:spcPct val="0"/>
      </a:spcAft>
      <a:defRPr sz="20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20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20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20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20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D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3" autoAdjust="0"/>
    <p:restoredTop sz="94803" autoAdjust="0"/>
  </p:normalViewPr>
  <p:slideViewPr>
    <p:cSldViewPr>
      <p:cViewPr varScale="1">
        <p:scale>
          <a:sx n="67" d="100"/>
          <a:sy n="67" d="100"/>
        </p:scale>
        <p:origin x="139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53" d="100"/>
          <a:sy n="53" d="100"/>
        </p:scale>
        <p:origin x="-2850"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6.fntdata"/><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2.fntdata"/><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8.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43" Type="http://schemas.openxmlformats.org/officeDocument/2006/relationships/font" Target="fonts/font7.fntdata"/><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84619" eaLnBrk="1" fontAlgn="auto" hangingPunct="1">
              <a:spcBef>
                <a:spcPts val="0"/>
              </a:spcBef>
              <a:spcAft>
                <a:spcPts val="0"/>
              </a:spcAft>
              <a:defRPr sz="1200">
                <a:latin typeface="+mn-lt"/>
                <a:cs typeface="+mn-cs"/>
              </a:defRPr>
            </a:lvl1pPr>
          </a:lstStyle>
          <a:p>
            <a:pPr>
              <a:defRPr/>
            </a:pPr>
            <a:r>
              <a:rPr lang="en-US" smtClean="0"/>
              <a:t>MỤC LỤC</a:t>
            </a: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84619" eaLnBrk="1" fontAlgn="auto" hangingPunct="1">
              <a:spcBef>
                <a:spcPts val="0"/>
              </a:spcBef>
              <a:spcAft>
                <a:spcPts val="0"/>
              </a:spcAft>
              <a:defRPr sz="1200">
                <a:latin typeface="+mn-lt"/>
                <a:cs typeface="+mn-cs"/>
              </a:defRPr>
            </a:lvl1pPr>
          </a:lstStyle>
          <a:p>
            <a:pPr>
              <a:defRPr/>
            </a:pPr>
            <a:fld id="{094B02AE-AFD6-4EA5-83B1-B63E6EE08D10}" type="datetime1">
              <a:rPr lang="vi-VN" smtClean="0"/>
              <a:t>31/12/2015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84619" eaLnBrk="1" fontAlgn="auto" hangingPunct="1">
              <a:spcBef>
                <a:spcPts val="0"/>
              </a:spcBef>
              <a:spcAft>
                <a:spcPts val="0"/>
              </a:spcAft>
              <a:defRPr sz="1200">
                <a:latin typeface="+mn-lt"/>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CD657DF-9022-47BA-806A-0691FFCD26E8}" type="slidenum">
              <a:rPr lang="en-US" altLang="en-US"/>
              <a:pPr>
                <a:defRPr/>
              </a:pPr>
              <a:t>‹#›</a:t>
            </a:fld>
            <a:endParaRPr lang="en-US" altLang="en-US"/>
          </a:p>
        </p:txBody>
      </p:sp>
    </p:spTree>
    <p:extLst>
      <p:ext uri="{BB962C8B-B14F-4D97-AF65-F5344CB8AC3E}">
        <p14:creationId xmlns:p14="http://schemas.microsoft.com/office/powerpoint/2010/main" val="33406069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84619" eaLnBrk="1" fontAlgn="auto" hangingPunct="1">
              <a:spcBef>
                <a:spcPts val="0"/>
              </a:spcBef>
              <a:spcAft>
                <a:spcPts val="0"/>
              </a:spcAft>
              <a:defRPr sz="1200">
                <a:latin typeface="+mn-lt"/>
                <a:cs typeface="+mn-cs"/>
              </a:defRPr>
            </a:lvl1pPr>
          </a:lstStyle>
          <a:p>
            <a:pPr>
              <a:defRPr/>
            </a:pPr>
            <a:r>
              <a:rPr lang="en-US" smtClean="0"/>
              <a:t>MỤC LỤC</a:t>
            </a: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84619" eaLnBrk="1" fontAlgn="auto" hangingPunct="1">
              <a:spcBef>
                <a:spcPts val="0"/>
              </a:spcBef>
              <a:spcAft>
                <a:spcPts val="0"/>
              </a:spcAft>
              <a:defRPr sz="1200">
                <a:latin typeface="+mn-lt"/>
                <a:cs typeface="+mn-cs"/>
              </a:defRPr>
            </a:lvl1pPr>
          </a:lstStyle>
          <a:p>
            <a:pPr>
              <a:defRPr/>
            </a:pPr>
            <a:fld id="{701248CD-1656-4435-A518-5E5AD49AF7CC}" type="datetime1">
              <a:rPr lang="vi-VN" smtClean="0"/>
              <a:t>31/12/2015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84619"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AF72694-D2A2-408E-A54C-85DF7E52A49B}" type="slidenum">
              <a:rPr lang="en-US" altLang="en-US"/>
              <a:pPr>
                <a:defRPr/>
              </a:pPr>
              <a:t>‹#›</a:t>
            </a:fld>
            <a:endParaRPr lang="en-US" altLang="en-US"/>
          </a:p>
        </p:txBody>
      </p:sp>
    </p:spTree>
    <p:extLst>
      <p:ext uri="{BB962C8B-B14F-4D97-AF65-F5344CB8AC3E}">
        <p14:creationId xmlns:p14="http://schemas.microsoft.com/office/powerpoint/2010/main" val="3698390969"/>
      </p:ext>
    </p:extLst>
  </p:cSld>
  <p:clrMap bg1="lt1" tx1="dk1" bg2="lt2" tx2="dk2" accent1="accent1" accent2="accent2" accent3="accent3" accent4="accent4" accent5="accent5" accent6="accent6" hlink="hlink" folHlink="folHlink"/>
  <p:hf sldNum="0" hdr="0" ftr="0" dt="0"/>
  <p:notesStyle>
    <a:lvl1pPr algn="l" defTabSz="303213" rtl="0" eaLnBrk="0" fontAlgn="base" hangingPunct="0">
      <a:spcBef>
        <a:spcPct val="30000"/>
      </a:spcBef>
      <a:spcAft>
        <a:spcPct val="0"/>
      </a:spcAft>
      <a:defRPr sz="400" kern="1200">
        <a:solidFill>
          <a:schemeClr val="tx1"/>
        </a:solidFill>
        <a:latin typeface="+mn-lt"/>
        <a:ea typeface="+mn-ea"/>
        <a:cs typeface="+mn-cs"/>
      </a:defRPr>
    </a:lvl1pPr>
    <a:lvl2pPr marL="150813" algn="l" defTabSz="303213" rtl="0" eaLnBrk="0" fontAlgn="base" hangingPunct="0">
      <a:spcBef>
        <a:spcPct val="30000"/>
      </a:spcBef>
      <a:spcAft>
        <a:spcPct val="0"/>
      </a:spcAft>
      <a:defRPr sz="400" kern="1200">
        <a:solidFill>
          <a:schemeClr val="tx1"/>
        </a:solidFill>
        <a:latin typeface="+mn-lt"/>
        <a:ea typeface="+mn-ea"/>
        <a:cs typeface="+mn-cs"/>
      </a:defRPr>
    </a:lvl2pPr>
    <a:lvl3pPr marL="303213" algn="l" defTabSz="303213" rtl="0" eaLnBrk="0" fontAlgn="base" hangingPunct="0">
      <a:spcBef>
        <a:spcPct val="30000"/>
      </a:spcBef>
      <a:spcAft>
        <a:spcPct val="0"/>
      </a:spcAft>
      <a:defRPr sz="400" kern="1200">
        <a:solidFill>
          <a:schemeClr val="tx1"/>
        </a:solidFill>
        <a:latin typeface="+mn-lt"/>
        <a:ea typeface="+mn-ea"/>
        <a:cs typeface="+mn-cs"/>
      </a:defRPr>
    </a:lvl3pPr>
    <a:lvl4pPr marL="455613" algn="l" defTabSz="303213" rtl="0" eaLnBrk="0" fontAlgn="base" hangingPunct="0">
      <a:spcBef>
        <a:spcPct val="30000"/>
      </a:spcBef>
      <a:spcAft>
        <a:spcPct val="0"/>
      </a:spcAft>
      <a:defRPr sz="400" kern="1200">
        <a:solidFill>
          <a:schemeClr val="tx1"/>
        </a:solidFill>
        <a:latin typeface="+mn-lt"/>
        <a:ea typeface="+mn-ea"/>
        <a:cs typeface="+mn-cs"/>
      </a:defRPr>
    </a:lvl4pPr>
    <a:lvl5pPr marL="608013" algn="l" defTabSz="303213" rtl="0" eaLnBrk="0" fontAlgn="base" hangingPunct="0">
      <a:spcBef>
        <a:spcPct val="30000"/>
      </a:spcBef>
      <a:spcAft>
        <a:spcPct val="0"/>
      </a:spcAft>
      <a:defRPr sz="400" kern="1200">
        <a:solidFill>
          <a:schemeClr val="tx1"/>
        </a:solidFill>
        <a:latin typeface="+mn-lt"/>
        <a:ea typeface="+mn-ea"/>
        <a:cs typeface="+mn-cs"/>
      </a:defRPr>
    </a:lvl5pPr>
    <a:lvl6pPr marL="761924" algn="l" defTabSz="304770" rtl="0" eaLnBrk="1" latinLnBrk="0" hangingPunct="1">
      <a:defRPr sz="400" kern="1200">
        <a:solidFill>
          <a:schemeClr val="tx1"/>
        </a:solidFill>
        <a:latin typeface="+mn-lt"/>
        <a:ea typeface="+mn-ea"/>
        <a:cs typeface="+mn-cs"/>
      </a:defRPr>
    </a:lvl6pPr>
    <a:lvl7pPr marL="914309" algn="l" defTabSz="304770" rtl="0" eaLnBrk="1" latinLnBrk="0" hangingPunct="1">
      <a:defRPr sz="400" kern="1200">
        <a:solidFill>
          <a:schemeClr val="tx1"/>
        </a:solidFill>
        <a:latin typeface="+mn-lt"/>
        <a:ea typeface="+mn-ea"/>
        <a:cs typeface="+mn-cs"/>
      </a:defRPr>
    </a:lvl7pPr>
    <a:lvl8pPr marL="1066693" algn="l" defTabSz="304770" rtl="0" eaLnBrk="1" latinLnBrk="0" hangingPunct="1">
      <a:defRPr sz="400" kern="1200">
        <a:solidFill>
          <a:schemeClr val="tx1"/>
        </a:solidFill>
        <a:latin typeface="+mn-lt"/>
        <a:ea typeface="+mn-ea"/>
        <a:cs typeface="+mn-cs"/>
      </a:defRPr>
    </a:lvl8pPr>
    <a:lvl9pPr marL="1219078" algn="l" defTabSz="304770" rtl="0" eaLnBrk="1" latinLnBrk="0" hangingPunct="1">
      <a:defRPr sz="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extLst>
      <p:ext uri="{BB962C8B-B14F-4D97-AF65-F5344CB8AC3E}">
        <p14:creationId xmlns:p14="http://schemas.microsoft.com/office/powerpoint/2010/main" val="3110420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hidden">
          <a:xfrm>
            <a:off x="2895600" y="0"/>
            <a:ext cx="3352800" cy="6856413"/>
          </a:xfrm>
          <a:prstGeom prst="rect">
            <a:avLst/>
          </a:prstGeom>
          <a:gradFill rotWithShape="0">
            <a:gsLst>
              <a:gs pos="0">
                <a:schemeClr val="bg2"/>
              </a:gs>
              <a:gs pos="50000">
                <a:schemeClr val="bg1"/>
              </a:gs>
              <a:gs pos="100000">
                <a:schemeClr val="bg2"/>
              </a:gs>
            </a:gsLst>
            <a:lin ang="5400000" scaled="1"/>
          </a:gradFill>
          <a:ln w="9525">
            <a:noFill/>
            <a:miter lim="800000"/>
            <a:headEnd/>
            <a:tailEnd/>
          </a:ln>
          <a:effectLst/>
        </p:spPr>
        <p:txBody>
          <a:bodyPr/>
          <a:lstStyle/>
          <a:p>
            <a:pPr defTabSz="914400" eaLnBrk="1" fontAlgn="auto" hangingPunct="1">
              <a:spcBef>
                <a:spcPts val="0"/>
              </a:spcBef>
              <a:spcAft>
                <a:spcPts val="0"/>
              </a:spcAft>
              <a:defRPr/>
            </a:pPr>
            <a:endParaRPr kumimoji="1" lang="en-US" sz="1800">
              <a:solidFill>
                <a:srgbClr val="EAEAEA"/>
              </a:solidFill>
              <a:latin typeface="+mn-lt"/>
              <a:cs typeface="+mn-cs"/>
            </a:endParaRPr>
          </a:p>
        </p:txBody>
      </p:sp>
      <p:sp>
        <p:nvSpPr>
          <p:cNvPr id="9228" name="Rectangle 12"/>
          <p:cNvSpPr>
            <a:spLocks noGrp="1" noChangeArrowheads="1"/>
          </p:cNvSpPr>
          <p:nvPr>
            <p:ph type="ctrTitle" sz="quarter"/>
          </p:nvPr>
        </p:nvSpPr>
        <p:spPr bwMode="auto">
          <a:xfrm>
            <a:off x="685800" y="3886200"/>
            <a:ext cx="7772400" cy="1143000"/>
          </a:xfrm>
          <a:prstGeom prst="rect">
            <a:avLst/>
          </a:prstGeom>
          <a:noFill/>
          <a:ln>
            <a:miter lim="800000"/>
            <a:headEnd/>
            <a:tailEnd/>
          </a:ln>
        </p:spPr>
        <p:txBody>
          <a:bodyPr vert="horz" wrap="square" lIns="92075" tIns="46038" rIns="92075" bIns="46038" numCol="1" anchor="ctr" anchorCtr="0" compatLnSpc="1">
            <a:prstTxWarp prst="textNoShape">
              <a:avLst/>
            </a:prstTxWarp>
          </a:bodyPr>
          <a:lstStyle>
            <a:lvl1pPr algn="ctr">
              <a:defRPr/>
            </a:lvl1pPr>
          </a:lstStyle>
          <a:p>
            <a:r>
              <a:rPr lang="en-US"/>
              <a:t>Click to edit Master title style</a:t>
            </a:r>
          </a:p>
        </p:txBody>
      </p:sp>
      <p:sp>
        <p:nvSpPr>
          <p:cNvPr id="9229" name="Rectangle 13"/>
          <p:cNvSpPr>
            <a:spLocks noGrp="1" noChangeArrowheads="1"/>
          </p:cNvSpPr>
          <p:nvPr>
            <p:ph type="subTitle" sz="quarter" idx="1"/>
          </p:nvPr>
        </p:nvSpPr>
        <p:spPr bwMode="auto">
          <a:xfrm>
            <a:off x="1371600" y="5410200"/>
            <a:ext cx="6400800" cy="1295400"/>
          </a:xfrm>
          <a:prstGeom prst="rect">
            <a:avLst/>
          </a:prstGeom>
          <a:noFill/>
          <a:ln>
            <a:miter lim="800000"/>
            <a:headEnd/>
            <a:tailEnd/>
          </a:ln>
        </p:spPr>
        <p:txBody>
          <a:bodyPr vert="horz" wrap="square" lIns="92075" tIns="46038" rIns="92075" bIns="46038" numCol="1" anchor="t" anchorCtr="0" compatLnSpc="1">
            <a:prstTxWarp prst="textNoShape">
              <a:avLst/>
            </a:prstTxWarp>
          </a:bodyPr>
          <a:lstStyle>
            <a:lvl1pPr marL="0" indent="0" algn="ctr">
              <a:buFont typeface="Wingdings" pitchFamily="2" charset="2"/>
              <a:buNone/>
              <a:defRPr/>
            </a:lvl1pPr>
          </a:lstStyle>
          <a:p>
            <a:r>
              <a:rPr lang="en-US"/>
              <a:t>Click to edit Master subtitle style</a:t>
            </a:r>
          </a:p>
        </p:txBody>
      </p:sp>
      <p:sp>
        <p:nvSpPr>
          <p:cNvPr id="5" name="Rectangle 14"/>
          <p:cNvSpPr>
            <a:spLocks noGrp="1" noChangeArrowheads="1"/>
          </p:cNvSpPr>
          <p:nvPr>
            <p:ph type="dt" sz="quarter" idx="10"/>
          </p:nvPr>
        </p:nvSpPr>
        <p:spPr>
          <a:xfrm>
            <a:off x="685800" y="0"/>
            <a:ext cx="1905000" cy="457200"/>
          </a:xfrm>
        </p:spPr>
        <p:txBody>
          <a:bodyPr/>
          <a:lstStyle>
            <a:lvl1pPr defTabSz="984619">
              <a:defRPr/>
            </a:lvl1pPr>
          </a:lstStyle>
          <a:p>
            <a:pPr>
              <a:defRPr/>
            </a:pPr>
            <a:endParaRPr lang="en-US"/>
          </a:p>
        </p:txBody>
      </p:sp>
      <p:sp>
        <p:nvSpPr>
          <p:cNvPr id="6" name="Rectangle 15"/>
          <p:cNvSpPr>
            <a:spLocks noGrp="1" noChangeArrowheads="1"/>
          </p:cNvSpPr>
          <p:nvPr>
            <p:ph type="ftr" sz="quarter" idx="11"/>
          </p:nvPr>
        </p:nvSpPr>
        <p:spPr>
          <a:xfrm>
            <a:off x="3124200" y="0"/>
            <a:ext cx="2895600" cy="457200"/>
          </a:xfrm>
        </p:spPr>
        <p:txBody>
          <a:bodyPr/>
          <a:lstStyle>
            <a:lvl1pPr defTabSz="984619">
              <a:defRPr/>
            </a:lvl1pPr>
          </a:lstStyle>
          <a:p>
            <a:pPr>
              <a:defRPr/>
            </a:pPr>
            <a:endParaRPr lang="en-US"/>
          </a:p>
        </p:txBody>
      </p:sp>
      <p:sp>
        <p:nvSpPr>
          <p:cNvPr id="7" name="Rectangle 16"/>
          <p:cNvSpPr>
            <a:spLocks noGrp="1" noChangeArrowheads="1"/>
          </p:cNvSpPr>
          <p:nvPr>
            <p:ph type="sldNum" sz="quarter" idx="12"/>
          </p:nvPr>
        </p:nvSpPr>
        <p:spPr>
          <a:xfrm>
            <a:off x="6553200" y="0"/>
            <a:ext cx="1905000" cy="457200"/>
          </a:xfrm>
        </p:spPr>
        <p:txBody>
          <a:bodyPr/>
          <a:lstStyle>
            <a:lvl1pPr defTabSz="984250">
              <a:defRPr sz="1400"/>
            </a:lvl1pPr>
          </a:lstStyle>
          <a:p>
            <a:pPr>
              <a:defRPr/>
            </a:pPr>
            <a:fld id="{3A93EF8E-0872-474E-9B58-B1DE8DDF6097}" type="slidenum">
              <a:rPr lang="en-US" altLang="en-US"/>
              <a:pPr>
                <a:defRPr/>
              </a:pPr>
              <a:t>‹#›</a:t>
            </a:fld>
            <a:endParaRPr lang="en-US" altLang="en-US"/>
          </a:p>
        </p:txBody>
      </p:sp>
    </p:spTree>
    <p:extLst>
      <p:ext uri="{BB962C8B-B14F-4D97-AF65-F5344CB8AC3E}">
        <p14:creationId xmlns:p14="http://schemas.microsoft.com/office/powerpoint/2010/main" val="3683757958"/>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4"/>
          <p:cNvSpPr>
            <a:spLocks noGrp="1" noChangeArrowheads="1"/>
          </p:cNvSpPr>
          <p:nvPr>
            <p:ph type="dt" sz="half" idx="10"/>
          </p:nvPr>
        </p:nvSpPr>
        <p:spPr/>
        <p:txBody>
          <a:bodyPr/>
          <a:lstStyle>
            <a:lvl1pPr defTabSz="984619">
              <a:defRPr/>
            </a:lvl1pPr>
          </a:lstStyle>
          <a:p>
            <a:pPr>
              <a:defRPr/>
            </a:pPr>
            <a:endParaRPr lang="en-US"/>
          </a:p>
        </p:txBody>
      </p:sp>
      <p:sp>
        <p:nvSpPr>
          <p:cNvPr id="5"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6" name="Rectangle 16"/>
          <p:cNvSpPr>
            <a:spLocks noGrp="1" noChangeArrowheads="1"/>
          </p:cNvSpPr>
          <p:nvPr>
            <p:ph type="sldNum" sz="quarter" idx="12"/>
          </p:nvPr>
        </p:nvSpPr>
        <p:spPr/>
        <p:txBody>
          <a:bodyPr/>
          <a:lstStyle>
            <a:lvl1pPr defTabSz="984250">
              <a:defRPr/>
            </a:lvl1pPr>
          </a:lstStyle>
          <a:p>
            <a:pPr>
              <a:defRPr/>
            </a:pPr>
            <a:fld id="{21C2F24F-3917-4B8A-8DB7-5AC8D79FD2D3}" type="slidenum">
              <a:rPr lang="en-US" altLang="en-US"/>
              <a:pPr>
                <a:defRPr/>
              </a:pPr>
              <a:t>‹#›</a:t>
            </a:fld>
            <a:endParaRPr lang="en-US" altLang="en-US"/>
          </a:p>
        </p:txBody>
      </p:sp>
    </p:spTree>
    <p:extLst>
      <p:ext uri="{BB962C8B-B14F-4D97-AF65-F5344CB8AC3E}">
        <p14:creationId xmlns:p14="http://schemas.microsoft.com/office/powerpoint/2010/main" val="400146200"/>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4"/>
          <p:cNvSpPr>
            <a:spLocks noGrp="1" noChangeArrowheads="1"/>
          </p:cNvSpPr>
          <p:nvPr>
            <p:ph type="dt" sz="half" idx="10"/>
          </p:nvPr>
        </p:nvSpPr>
        <p:spPr/>
        <p:txBody>
          <a:bodyPr/>
          <a:lstStyle>
            <a:lvl1pPr defTabSz="984619">
              <a:defRPr/>
            </a:lvl1pPr>
          </a:lstStyle>
          <a:p>
            <a:pPr>
              <a:defRPr/>
            </a:pPr>
            <a:endParaRPr lang="en-US"/>
          </a:p>
        </p:txBody>
      </p:sp>
      <p:sp>
        <p:nvSpPr>
          <p:cNvPr id="5"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6" name="Rectangle 16"/>
          <p:cNvSpPr>
            <a:spLocks noGrp="1" noChangeArrowheads="1"/>
          </p:cNvSpPr>
          <p:nvPr>
            <p:ph type="sldNum" sz="quarter" idx="12"/>
          </p:nvPr>
        </p:nvSpPr>
        <p:spPr/>
        <p:txBody>
          <a:bodyPr/>
          <a:lstStyle>
            <a:lvl1pPr defTabSz="984250">
              <a:defRPr/>
            </a:lvl1pPr>
          </a:lstStyle>
          <a:p>
            <a:pPr>
              <a:defRPr/>
            </a:pPr>
            <a:fld id="{8490EE52-C434-4A53-9CC2-58002F568970}" type="slidenum">
              <a:rPr lang="en-US" altLang="en-US"/>
              <a:pPr>
                <a:defRPr/>
              </a:pPr>
              <a:t>‹#›</a:t>
            </a:fld>
            <a:endParaRPr lang="en-US" altLang="en-US"/>
          </a:p>
        </p:txBody>
      </p:sp>
    </p:spTree>
    <p:extLst>
      <p:ext uri="{BB962C8B-B14F-4D97-AF65-F5344CB8AC3E}">
        <p14:creationId xmlns:p14="http://schemas.microsoft.com/office/powerpoint/2010/main" val="197520449"/>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4"/>
          <p:cNvSpPr>
            <a:spLocks noGrp="1" noChangeArrowheads="1"/>
          </p:cNvSpPr>
          <p:nvPr>
            <p:ph type="dt" sz="half" idx="10"/>
          </p:nvPr>
        </p:nvSpPr>
        <p:spPr/>
        <p:txBody>
          <a:bodyPr/>
          <a:lstStyle>
            <a:lvl1pPr defTabSz="984619">
              <a:defRPr/>
            </a:lvl1pPr>
          </a:lstStyle>
          <a:p>
            <a:pPr>
              <a:defRPr/>
            </a:pPr>
            <a:endParaRPr lang="en-US"/>
          </a:p>
        </p:txBody>
      </p:sp>
      <p:sp>
        <p:nvSpPr>
          <p:cNvPr id="6"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7" name="Rectangle 16"/>
          <p:cNvSpPr>
            <a:spLocks noGrp="1" noChangeArrowheads="1"/>
          </p:cNvSpPr>
          <p:nvPr>
            <p:ph type="sldNum" sz="quarter" idx="12"/>
          </p:nvPr>
        </p:nvSpPr>
        <p:spPr/>
        <p:txBody>
          <a:bodyPr/>
          <a:lstStyle>
            <a:lvl1pPr defTabSz="984250">
              <a:defRPr/>
            </a:lvl1pPr>
          </a:lstStyle>
          <a:p>
            <a:pPr>
              <a:defRPr/>
            </a:pPr>
            <a:fld id="{866AB484-D587-4D87-AFA4-E113ED3046B4}" type="slidenum">
              <a:rPr lang="en-US" altLang="en-US"/>
              <a:pPr>
                <a:defRPr/>
              </a:pPr>
              <a:t>‹#›</a:t>
            </a:fld>
            <a:endParaRPr lang="en-US" altLang="en-US"/>
          </a:p>
        </p:txBody>
      </p:sp>
    </p:spTree>
    <p:extLst>
      <p:ext uri="{BB962C8B-B14F-4D97-AF65-F5344CB8AC3E}">
        <p14:creationId xmlns:p14="http://schemas.microsoft.com/office/powerpoint/2010/main" val="168902818"/>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4"/>
          <p:cNvSpPr>
            <a:spLocks noGrp="1" noChangeArrowheads="1"/>
          </p:cNvSpPr>
          <p:nvPr>
            <p:ph type="dt" sz="half" idx="10"/>
          </p:nvPr>
        </p:nvSpPr>
        <p:spPr/>
        <p:txBody>
          <a:bodyPr/>
          <a:lstStyle>
            <a:lvl1pPr defTabSz="984619">
              <a:defRPr/>
            </a:lvl1pPr>
          </a:lstStyle>
          <a:p>
            <a:pPr>
              <a:defRPr/>
            </a:pPr>
            <a:endParaRPr lang="en-US"/>
          </a:p>
        </p:txBody>
      </p:sp>
      <p:sp>
        <p:nvSpPr>
          <p:cNvPr id="8"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9" name="Rectangle 16"/>
          <p:cNvSpPr>
            <a:spLocks noGrp="1" noChangeArrowheads="1"/>
          </p:cNvSpPr>
          <p:nvPr>
            <p:ph type="sldNum" sz="quarter" idx="12"/>
          </p:nvPr>
        </p:nvSpPr>
        <p:spPr/>
        <p:txBody>
          <a:bodyPr/>
          <a:lstStyle>
            <a:lvl1pPr defTabSz="984250">
              <a:defRPr/>
            </a:lvl1pPr>
          </a:lstStyle>
          <a:p>
            <a:pPr>
              <a:defRPr/>
            </a:pPr>
            <a:fld id="{9DC12366-8778-49F2-BDC0-E6FB736D992C}" type="slidenum">
              <a:rPr lang="en-US" altLang="en-US"/>
              <a:pPr>
                <a:defRPr/>
              </a:pPr>
              <a:t>‹#›</a:t>
            </a:fld>
            <a:endParaRPr lang="en-US" altLang="en-US"/>
          </a:p>
        </p:txBody>
      </p:sp>
    </p:spTree>
    <p:extLst>
      <p:ext uri="{BB962C8B-B14F-4D97-AF65-F5344CB8AC3E}">
        <p14:creationId xmlns:p14="http://schemas.microsoft.com/office/powerpoint/2010/main" val="1935740715"/>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14"/>
          <p:cNvSpPr>
            <a:spLocks noGrp="1" noChangeArrowheads="1"/>
          </p:cNvSpPr>
          <p:nvPr>
            <p:ph type="dt" sz="half" idx="10"/>
          </p:nvPr>
        </p:nvSpPr>
        <p:spPr/>
        <p:txBody>
          <a:bodyPr/>
          <a:lstStyle>
            <a:lvl1pPr defTabSz="984619">
              <a:defRPr/>
            </a:lvl1pPr>
          </a:lstStyle>
          <a:p>
            <a:pPr>
              <a:defRPr/>
            </a:pPr>
            <a:endParaRPr lang="en-US"/>
          </a:p>
        </p:txBody>
      </p:sp>
      <p:sp>
        <p:nvSpPr>
          <p:cNvPr id="4"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5" name="Rectangle 16"/>
          <p:cNvSpPr>
            <a:spLocks noGrp="1" noChangeArrowheads="1"/>
          </p:cNvSpPr>
          <p:nvPr>
            <p:ph type="sldNum" sz="quarter" idx="12"/>
          </p:nvPr>
        </p:nvSpPr>
        <p:spPr/>
        <p:txBody>
          <a:bodyPr/>
          <a:lstStyle>
            <a:lvl1pPr defTabSz="984250">
              <a:defRPr/>
            </a:lvl1pPr>
          </a:lstStyle>
          <a:p>
            <a:pPr>
              <a:defRPr/>
            </a:pPr>
            <a:fld id="{23EB08F4-FEDF-4EB7-9E22-7A7F93504DFE}" type="slidenum">
              <a:rPr lang="en-US" altLang="en-US"/>
              <a:pPr>
                <a:defRPr/>
              </a:pPr>
              <a:t>‹#›</a:t>
            </a:fld>
            <a:endParaRPr lang="en-US" altLang="en-US"/>
          </a:p>
        </p:txBody>
      </p:sp>
    </p:spTree>
    <p:extLst>
      <p:ext uri="{BB962C8B-B14F-4D97-AF65-F5344CB8AC3E}">
        <p14:creationId xmlns:p14="http://schemas.microsoft.com/office/powerpoint/2010/main" val="3874014413"/>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4"/>
          <p:cNvSpPr>
            <a:spLocks noGrp="1" noChangeArrowheads="1"/>
          </p:cNvSpPr>
          <p:nvPr>
            <p:ph type="dt" sz="half" idx="10"/>
          </p:nvPr>
        </p:nvSpPr>
        <p:spPr/>
        <p:txBody>
          <a:bodyPr/>
          <a:lstStyle>
            <a:lvl1pPr defTabSz="984619">
              <a:defRPr/>
            </a:lvl1pPr>
          </a:lstStyle>
          <a:p>
            <a:pPr>
              <a:defRPr/>
            </a:pPr>
            <a:endParaRPr lang="en-US"/>
          </a:p>
        </p:txBody>
      </p:sp>
      <p:sp>
        <p:nvSpPr>
          <p:cNvPr id="3"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4" name="Rectangle 16"/>
          <p:cNvSpPr>
            <a:spLocks noGrp="1" noChangeArrowheads="1"/>
          </p:cNvSpPr>
          <p:nvPr>
            <p:ph type="sldNum" sz="quarter" idx="12"/>
          </p:nvPr>
        </p:nvSpPr>
        <p:spPr/>
        <p:txBody>
          <a:bodyPr/>
          <a:lstStyle>
            <a:lvl1pPr defTabSz="984250">
              <a:defRPr/>
            </a:lvl1pPr>
          </a:lstStyle>
          <a:p>
            <a:pPr>
              <a:defRPr/>
            </a:pPr>
            <a:fld id="{1F5A0B90-F552-47C5-81BC-D1433D398E0E}" type="slidenum">
              <a:rPr lang="en-US" altLang="en-US"/>
              <a:pPr>
                <a:defRPr/>
              </a:pPr>
              <a:t>‹#›</a:t>
            </a:fld>
            <a:endParaRPr lang="en-US" altLang="en-US"/>
          </a:p>
        </p:txBody>
      </p:sp>
    </p:spTree>
    <p:extLst>
      <p:ext uri="{BB962C8B-B14F-4D97-AF65-F5344CB8AC3E}">
        <p14:creationId xmlns:p14="http://schemas.microsoft.com/office/powerpoint/2010/main" val="1224703450"/>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4"/>
          <p:cNvSpPr>
            <a:spLocks noGrp="1" noChangeArrowheads="1"/>
          </p:cNvSpPr>
          <p:nvPr>
            <p:ph type="dt" sz="half" idx="10"/>
          </p:nvPr>
        </p:nvSpPr>
        <p:spPr/>
        <p:txBody>
          <a:bodyPr/>
          <a:lstStyle>
            <a:lvl1pPr defTabSz="984619">
              <a:defRPr/>
            </a:lvl1pPr>
          </a:lstStyle>
          <a:p>
            <a:pPr>
              <a:defRPr/>
            </a:pPr>
            <a:endParaRPr lang="en-US"/>
          </a:p>
        </p:txBody>
      </p:sp>
      <p:sp>
        <p:nvSpPr>
          <p:cNvPr id="6"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7" name="Rectangle 16"/>
          <p:cNvSpPr>
            <a:spLocks noGrp="1" noChangeArrowheads="1"/>
          </p:cNvSpPr>
          <p:nvPr>
            <p:ph type="sldNum" sz="quarter" idx="12"/>
          </p:nvPr>
        </p:nvSpPr>
        <p:spPr/>
        <p:txBody>
          <a:bodyPr/>
          <a:lstStyle>
            <a:lvl1pPr defTabSz="984250">
              <a:defRPr/>
            </a:lvl1pPr>
          </a:lstStyle>
          <a:p>
            <a:pPr>
              <a:defRPr/>
            </a:pPr>
            <a:fld id="{0E8A2D1D-3FF1-43E6-B22A-E697784066D6}" type="slidenum">
              <a:rPr lang="en-US" altLang="en-US"/>
              <a:pPr>
                <a:defRPr/>
              </a:pPr>
              <a:t>‹#›</a:t>
            </a:fld>
            <a:endParaRPr lang="en-US" altLang="en-US"/>
          </a:p>
        </p:txBody>
      </p:sp>
    </p:spTree>
    <p:extLst>
      <p:ext uri="{BB962C8B-B14F-4D97-AF65-F5344CB8AC3E}">
        <p14:creationId xmlns:p14="http://schemas.microsoft.com/office/powerpoint/2010/main" val="4225241293"/>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4"/>
          <p:cNvSpPr>
            <a:spLocks noGrp="1" noChangeArrowheads="1"/>
          </p:cNvSpPr>
          <p:nvPr>
            <p:ph type="dt" sz="half" idx="10"/>
          </p:nvPr>
        </p:nvSpPr>
        <p:spPr/>
        <p:txBody>
          <a:bodyPr/>
          <a:lstStyle>
            <a:lvl1pPr defTabSz="984619">
              <a:defRPr/>
            </a:lvl1pPr>
          </a:lstStyle>
          <a:p>
            <a:pPr>
              <a:defRPr/>
            </a:pPr>
            <a:endParaRPr lang="en-US"/>
          </a:p>
        </p:txBody>
      </p:sp>
      <p:sp>
        <p:nvSpPr>
          <p:cNvPr id="6"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7" name="Rectangle 16"/>
          <p:cNvSpPr>
            <a:spLocks noGrp="1" noChangeArrowheads="1"/>
          </p:cNvSpPr>
          <p:nvPr>
            <p:ph type="sldNum" sz="quarter" idx="12"/>
          </p:nvPr>
        </p:nvSpPr>
        <p:spPr/>
        <p:txBody>
          <a:bodyPr/>
          <a:lstStyle>
            <a:lvl1pPr defTabSz="984250">
              <a:defRPr/>
            </a:lvl1pPr>
          </a:lstStyle>
          <a:p>
            <a:pPr>
              <a:defRPr/>
            </a:pPr>
            <a:fld id="{56A5743C-9DF7-4C16-94B1-7CBB51A07635}" type="slidenum">
              <a:rPr lang="en-US" altLang="en-US"/>
              <a:pPr>
                <a:defRPr/>
              </a:pPr>
              <a:t>‹#›</a:t>
            </a:fld>
            <a:endParaRPr lang="en-US" altLang="en-US"/>
          </a:p>
        </p:txBody>
      </p:sp>
    </p:spTree>
    <p:extLst>
      <p:ext uri="{BB962C8B-B14F-4D97-AF65-F5344CB8AC3E}">
        <p14:creationId xmlns:p14="http://schemas.microsoft.com/office/powerpoint/2010/main" val="4166251878"/>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4"/>
          <p:cNvSpPr>
            <a:spLocks noGrp="1" noChangeArrowheads="1"/>
          </p:cNvSpPr>
          <p:nvPr>
            <p:ph type="dt" sz="half" idx="10"/>
          </p:nvPr>
        </p:nvSpPr>
        <p:spPr/>
        <p:txBody>
          <a:bodyPr/>
          <a:lstStyle>
            <a:lvl1pPr defTabSz="984619">
              <a:defRPr/>
            </a:lvl1pPr>
          </a:lstStyle>
          <a:p>
            <a:pPr>
              <a:defRPr/>
            </a:pPr>
            <a:endParaRPr lang="en-US"/>
          </a:p>
        </p:txBody>
      </p:sp>
      <p:sp>
        <p:nvSpPr>
          <p:cNvPr id="5"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6" name="Rectangle 16"/>
          <p:cNvSpPr>
            <a:spLocks noGrp="1" noChangeArrowheads="1"/>
          </p:cNvSpPr>
          <p:nvPr>
            <p:ph type="sldNum" sz="quarter" idx="12"/>
          </p:nvPr>
        </p:nvSpPr>
        <p:spPr/>
        <p:txBody>
          <a:bodyPr/>
          <a:lstStyle>
            <a:lvl1pPr defTabSz="984250">
              <a:defRPr/>
            </a:lvl1pPr>
          </a:lstStyle>
          <a:p>
            <a:pPr>
              <a:defRPr/>
            </a:pPr>
            <a:fld id="{F67B07E2-13C2-471C-8DA9-6D024F0B62AB}" type="slidenum">
              <a:rPr lang="en-US" altLang="en-US"/>
              <a:pPr>
                <a:defRPr/>
              </a:pPr>
              <a:t>‹#›</a:t>
            </a:fld>
            <a:endParaRPr lang="en-US" altLang="en-US"/>
          </a:p>
        </p:txBody>
      </p:sp>
    </p:spTree>
    <p:extLst>
      <p:ext uri="{BB962C8B-B14F-4D97-AF65-F5344CB8AC3E}">
        <p14:creationId xmlns:p14="http://schemas.microsoft.com/office/powerpoint/2010/main" val="1220266954"/>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4"/>
          <p:cNvSpPr>
            <a:spLocks noGrp="1" noChangeArrowheads="1"/>
          </p:cNvSpPr>
          <p:nvPr>
            <p:ph type="dt" sz="half" idx="10"/>
          </p:nvPr>
        </p:nvSpPr>
        <p:spPr/>
        <p:txBody>
          <a:bodyPr/>
          <a:lstStyle>
            <a:lvl1pPr defTabSz="984619">
              <a:defRPr/>
            </a:lvl1pPr>
          </a:lstStyle>
          <a:p>
            <a:pPr>
              <a:defRPr/>
            </a:pPr>
            <a:endParaRPr lang="en-US"/>
          </a:p>
        </p:txBody>
      </p:sp>
      <p:sp>
        <p:nvSpPr>
          <p:cNvPr id="5"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6" name="Rectangle 16"/>
          <p:cNvSpPr>
            <a:spLocks noGrp="1" noChangeArrowheads="1"/>
          </p:cNvSpPr>
          <p:nvPr>
            <p:ph type="sldNum" sz="quarter" idx="12"/>
          </p:nvPr>
        </p:nvSpPr>
        <p:spPr/>
        <p:txBody>
          <a:bodyPr/>
          <a:lstStyle>
            <a:lvl1pPr defTabSz="984250">
              <a:defRPr/>
            </a:lvl1pPr>
          </a:lstStyle>
          <a:p>
            <a:pPr>
              <a:defRPr/>
            </a:pPr>
            <a:fld id="{2E6DB39C-083B-4655-9DCC-6DE0F3C92A21}" type="slidenum">
              <a:rPr lang="en-US" altLang="en-US"/>
              <a:pPr>
                <a:defRPr/>
              </a:pPr>
              <a:t>‹#›</a:t>
            </a:fld>
            <a:endParaRPr lang="en-US" altLang="en-US"/>
          </a:p>
        </p:txBody>
      </p:sp>
    </p:spTree>
    <p:extLst>
      <p:ext uri="{BB962C8B-B14F-4D97-AF65-F5344CB8AC3E}">
        <p14:creationId xmlns:p14="http://schemas.microsoft.com/office/powerpoint/2010/main" val="236022963"/>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woColTx">
  <p:cSld name="Title and 2-Column Text">
    <p:spTree>
      <p:nvGrpSpPr>
        <p:cNvPr id="1" name=""/>
        <p:cNvGrpSpPr/>
        <p:nvPr/>
      </p:nvGrpSpPr>
      <p:grpSpPr>
        <a:xfrm>
          <a:off x="0" y="0"/>
          <a:ext cx="0" cy="0"/>
          <a:chOff x="0" y="0"/>
          <a:chExt cx="0" cy="0"/>
        </a:xfrm>
      </p:grpSpPr>
      <p:sp>
        <p:nvSpPr>
          <p:cNvPr id="2" name="Title 1"/>
          <p:cNvSpPr>
            <a:spLocks noGrp="1"/>
          </p:cNvSpPr>
          <p:nvPr>
            <p:ph type="title"/>
          </p:nvPr>
        </p:nvSpPr>
        <p:spPr>
          <a:xfrm>
            <a:off x="2209800" y="0"/>
            <a:ext cx="5791200" cy="1295400"/>
          </a:xfrm>
          <a:prstGeom prst="rect">
            <a:avLst/>
          </a:prstGeom>
        </p:spPr>
        <p:txBody>
          <a:bodyPr rtlCol="0"/>
          <a:lstStyle/>
          <a:p>
            <a:r>
              <a:rPr lang="en-US"/>
              <a:t>Click to edit Master title style</a:t>
            </a:r>
          </a:p>
        </p:txBody>
      </p:sp>
      <p:sp>
        <p:nvSpPr>
          <p:cNvPr id="3" name="Text Placeholder 2"/>
          <p:cNvSpPr>
            <a:spLocks noGrp="1"/>
          </p:cNvSpPr>
          <p:nvPr>
            <p:ph type="body" sz="half" idx="1"/>
          </p:nvPr>
        </p:nvSpPr>
        <p:spPr>
          <a:xfrm>
            <a:off x="1905000" y="1524000"/>
            <a:ext cx="3429000" cy="4572000"/>
          </a:xfrm>
          <a:prstGeom prst="rect">
            <a:avLst/>
          </a:prstGeom>
        </p:spPr>
        <p:txBody>
          <a:bodyPr rtlCol="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486400" y="1524000"/>
            <a:ext cx="3429000" cy="4572000"/>
          </a:xfrm>
          <a:prstGeom prst="rect">
            <a:avLst/>
          </a:prstGeom>
        </p:spPr>
        <p:txBody>
          <a:bodyPr rtlCol="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4"/>
          <p:cNvSpPr>
            <a:spLocks noGrp="1" noChangeArrowheads="1"/>
          </p:cNvSpPr>
          <p:nvPr>
            <p:ph type="dt" sz="half" idx="10"/>
          </p:nvPr>
        </p:nvSpPr>
        <p:spPr/>
        <p:txBody>
          <a:bodyPr/>
          <a:lstStyle>
            <a:lvl1pPr defTabSz="984619">
              <a:defRPr/>
            </a:lvl1pPr>
          </a:lstStyle>
          <a:p>
            <a:pPr>
              <a:defRPr/>
            </a:pPr>
            <a:endParaRPr lang="en-US"/>
          </a:p>
        </p:txBody>
      </p:sp>
      <p:sp>
        <p:nvSpPr>
          <p:cNvPr id="6" name="Rectangle 15"/>
          <p:cNvSpPr>
            <a:spLocks noGrp="1" noChangeArrowheads="1"/>
          </p:cNvSpPr>
          <p:nvPr>
            <p:ph type="ftr" sz="quarter" idx="11"/>
          </p:nvPr>
        </p:nvSpPr>
        <p:spPr/>
        <p:txBody>
          <a:bodyPr/>
          <a:lstStyle>
            <a:lvl1pPr defTabSz="984619">
              <a:defRPr/>
            </a:lvl1pPr>
          </a:lstStyle>
          <a:p>
            <a:pPr>
              <a:defRPr/>
            </a:pPr>
            <a:endParaRPr lang="en-US"/>
          </a:p>
        </p:txBody>
      </p:sp>
      <p:sp>
        <p:nvSpPr>
          <p:cNvPr id="7" name="Rectangle 16"/>
          <p:cNvSpPr>
            <a:spLocks noGrp="1" noChangeArrowheads="1"/>
          </p:cNvSpPr>
          <p:nvPr>
            <p:ph type="sldNum" sz="quarter" idx="12"/>
          </p:nvPr>
        </p:nvSpPr>
        <p:spPr/>
        <p:txBody>
          <a:bodyPr/>
          <a:lstStyle>
            <a:lvl1pPr defTabSz="984250">
              <a:defRPr/>
            </a:lvl1pPr>
          </a:lstStyle>
          <a:p>
            <a:pPr>
              <a:defRPr/>
            </a:pPr>
            <a:fld id="{BF5D0327-8793-4698-BF2F-E0C866CBCCB1}" type="slidenum">
              <a:rPr lang="en-US" altLang="en-US"/>
              <a:pPr>
                <a:defRPr/>
              </a:pPr>
              <a:t>‹#›</a:t>
            </a:fld>
            <a:endParaRPr lang="en-US" altLang="en-US"/>
          </a:p>
        </p:txBody>
      </p:sp>
    </p:spTree>
    <p:extLst>
      <p:ext uri="{BB962C8B-B14F-4D97-AF65-F5344CB8AC3E}">
        <p14:creationId xmlns:p14="http://schemas.microsoft.com/office/powerpoint/2010/main" val="506721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403F3AC-626B-4656-A48C-C3C1B082A51B}" type="datetimeFigureOut">
              <a:rPr lang="en-US"/>
              <a:pPr>
                <a:defRPr/>
              </a:pPr>
              <a:t>12/31/2015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42FD60B-1514-47D9-970C-9AAD4032A5C5}" type="slidenum">
              <a:rPr lang="en-US" altLang="en-US"/>
              <a:pPr>
                <a:defRPr/>
              </a:pPr>
              <a:t>‹#›</a:t>
            </a:fld>
            <a:endParaRPr lang="en-US" altLang="en-US"/>
          </a:p>
        </p:txBody>
      </p:sp>
    </p:spTree>
    <p:extLst>
      <p:ext uri="{BB962C8B-B14F-4D97-AF65-F5344CB8AC3E}">
        <p14:creationId xmlns:p14="http://schemas.microsoft.com/office/powerpoint/2010/main" val="16816498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208532E-309D-4F7C-A1D1-5BE4CB40D6C2}" type="datetimeFigureOut">
              <a:rPr lang="en-US"/>
              <a:pPr>
                <a:defRPr/>
              </a:pPr>
              <a:t>12/31/2015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C45419-08F0-4C59-BA42-2AC893E0F256}" type="slidenum">
              <a:rPr lang="en-US" altLang="en-US"/>
              <a:pPr>
                <a:defRPr/>
              </a:pPr>
              <a:t>‹#›</a:t>
            </a:fld>
            <a:endParaRPr lang="en-US" altLang="en-US"/>
          </a:p>
        </p:txBody>
      </p:sp>
    </p:spTree>
    <p:extLst>
      <p:ext uri="{BB962C8B-B14F-4D97-AF65-F5344CB8AC3E}">
        <p14:creationId xmlns:p14="http://schemas.microsoft.com/office/powerpoint/2010/main" val="41456331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4E04F18-37B9-47C7-BBA4-70B480A810F2}" type="datetimeFigureOut">
              <a:rPr lang="en-US"/>
              <a:pPr>
                <a:defRPr/>
              </a:pPr>
              <a:t>12/31/2015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55190A0-9799-4E96-A20F-20EA4808A89C}" type="slidenum">
              <a:rPr lang="en-US" altLang="en-US"/>
              <a:pPr>
                <a:defRPr/>
              </a:pPr>
              <a:t>‹#›</a:t>
            </a:fld>
            <a:endParaRPr lang="en-US" altLang="en-US"/>
          </a:p>
        </p:txBody>
      </p:sp>
    </p:spTree>
    <p:extLst>
      <p:ext uri="{BB962C8B-B14F-4D97-AF65-F5344CB8AC3E}">
        <p14:creationId xmlns:p14="http://schemas.microsoft.com/office/powerpoint/2010/main" val="38846961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021000D-F3D1-45C5-8F22-9D953C0FFAA7}" type="datetimeFigureOut">
              <a:rPr lang="en-US"/>
              <a:pPr>
                <a:defRPr/>
              </a:pPr>
              <a:t>12/31/2015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F486192-75DE-4BF7-AAB9-3B11AE35E04F}" type="slidenum">
              <a:rPr lang="en-US" altLang="en-US"/>
              <a:pPr>
                <a:defRPr/>
              </a:pPr>
              <a:t>‹#›</a:t>
            </a:fld>
            <a:endParaRPr lang="en-US" altLang="en-US"/>
          </a:p>
        </p:txBody>
      </p:sp>
    </p:spTree>
    <p:extLst>
      <p:ext uri="{BB962C8B-B14F-4D97-AF65-F5344CB8AC3E}">
        <p14:creationId xmlns:p14="http://schemas.microsoft.com/office/powerpoint/2010/main" val="1629100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862AC583-FB19-4EB0-AADA-FF374D1B1234}" type="datetimeFigureOut">
              <a:rPr lang="en-US"/>
              <a:pPr>
                <a:defRPr/>
              </a:pPr>
              <a:t>12/31/2015</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0BD1F14-984B-4BCD-9C07-0A69457EA00C}" type="slidenum">
              <a:rPr lang="en-US" altLang="en-US"/>
              <a:pPr>
                <a:defRPr/>
              </a:pPr>
              <a:t>‹#›</a:t>
            </a:fld>
            <a:endParaRPr lang="en-US" altLang="en-US"/>
          </a:p>
        </p:txBody>
      </p:sp>
    </p:spTree>
    <p:extLst>
      <p:ext uri="{BB962C8B-B14F-4D97-AF65-F5344CB8AC3E}">
        <p14:creationId xmlns:p14="http://schemas.microsoft.com/office/powerpoint/2010/main" val="21393544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F7D5F4D-6445-4934-A7A2-B8F7BDFD0E81}" type="datetimeFigureOut">
              <a:rPr lang="en-US"/>
              <a:pPr>
                <a:defRPr/>
              </a:pPr>
              <a:t>12/31/2015</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1021DD1-DC38-479B-A7A9-3CE9E0A6CD0B}" type="slidenum">
              <a:rPr lang="en-US" altLang="en-US"/>
              <a:pPr>
                <a:defRPr/>
              </a:pPr>
              <a:t>‹#›</a:t>
            </a:fld>
            <a:endParaRPr lang="en-US" altLang="en-US"/>
          </a:p>
        </p:txBody>
      </p:sp>
    </p:spTree>
    <p:extLst>
      <p:ext uri="{BB962C8B-B14F-4D97-AF65-F5344CB8AC3E}">
        <p14:creationId xmlns:p14="http://schemas.microsoft.com/office/powerpoint/2010/main" val="1851168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EF82974-F978-493B-AA69-1DF1D1AB4C02}" type="datetimeFigureOut">
              <a:rPr lang="en-US"/>
              <a:pPr>
                <a:defRPr/>
              </a:pPr>
              <a:t>12/31/2015</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5F52BB7-30FA-4A90-ACC5-D9CF6AE8DF11}" type="slidenum">
              <a:rPr lang="en-US" altLang="en-US"/>
              <a:pPr>
                <a:defRPr/>
              </a:pPr>
              <a:t>‹#›</a:t>
            </a:fld>
            <a:endParaRPr lang="en-US" altLang="en-US"/>
          </a:p>
        </p:txBody>
      </p:sp>
    </p:spTree>
    <p:extLst>
      <p:ext uri="{BB962C8B-B14F-4D97-AF65-F5344CB8AC3E}">
        <p14:creationId xmlns:p14="http://schemas.microsoft.com/office/powerpoint/2010/main" val="25940383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569BC97-D4EB-4729-BC5A-A23723587105}" type="datetimeFigureOut">
              <a:rPr lang="en-US"/>
              <a:pPr>
                <a:defRPr/>
              </a:pPr>
              <a:t>12/31/2015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2C6A2BD-C684-4A2E-AEEB-401E78D1229F}" type="slidenum">
              <a:rPr lang="en-US" altLang="en-US"/>
              <a:pPr>
                <a:defRPr/>
              </a:pPr>
              <a:t>‹#›</a:t>
            </a:fld>
            <a:endParaRPr lang="en-US" altLang="en-US"/>
          </a:p>
        </p:txBody>
      </p:sp>
    </p:spTree>
    <p:extLst>
      <p:ext uri="{BB962C8B-B14F-4D97-AF65-F5344CB8AC3E}">
        <p14:creationId xmlns:p14="http://schemas.microsoft.com/office/powerpoint/2010/main" val="25891331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23C67DD-3B35-4E38-9449-80DE6344E0E4}" type="datetimeFigureOut">
              <a:rPr lang="en-US"/>
              <a:pPr>
                <a:defRPr/>
              </a:pPr>
              <a:t>12/31/2015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5F42847-C875-4990-A50F-4BD4C7FAFD8A}" type="slidenum">
              <a:rPr lang="en-US" altLang="en-US"/>
              <a:pPr>
                <a:defRPr/>
              </a:pPr>
              <a:t>‹#›</a:t>
            </a:fld>
            <a:endParaRPr lang="en-US" altLang="en-US"/>
          </a:p>
        </p:txBody>
      </p:sp>
    </p:spTree>
    <p:extLst>
      <p:ext uri="{BB962C8B-B14F-4D97-AF65-F5344CB8AC3E}">
        <p14:creationId xmlns:p14="http://schemas.microsoft.com/office/powerpoint/2010/main" val="5719488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54DD1FB-4B61-4F27-B016-786B77E4F18B}" type="datetimeFigureOut">
              <a:rPr lang="en-US"/>
              <a:pPr>
                <a:defRPr/>
              </a:pPr>
              <a:t>12/31/2015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AEF6AB7-80EB-44B8-AC8C-ECAA59FB8AF1}" type="slidenum">
              <a:rPr lang="en-US" altLang="en-US"/>
              <a:pPr>
                <a:defRPr/>
              </a:pPr>
              <a:t>‹#›</a:t>
            </a:fld>
            <a:endParaRPr lang="en-US" altLang="en-US"/>
          </a:p>
        </p:txBody>
      </p:sp>
    </p:spTree>
    <p:extLst>
      <p:ext uri="{BB962C8B-B14F-4D97-AF65-F5344CB8AC3E}">
        <p14:creationId xmlns:p14="http://schemas.microsoft.com/office/powerpoint/2010/main" val="19307315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ABF0376-6EEB-4196-AF04-C89207700FDE}" type="datetimeFigureOut">
              <a:rPr lang="en-US"/>
              <a:pPr>
                <a:defRPr/>
              </a:pPr>
              <a:t>12/31/2015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2DC366-4C1B-4E3D-A068-EDFFC885B682}" type="slidenum">
              <a:rPr lang="en-US" altLang="en-US"/>
              <a:pPr>
                <a:defRPr/>
              </a:pPr>
              <a:t>‹#›</a:t>
            </a:fld>
            <a:endParaRPr lang="en-US" altLang="en-US"/>
          </a:p>
        </p:txBody>
      </p:sp>
    </p:spTree>
    <p:extLst>
      <p:ext uri="{BB962C8B-B14F-4D97-AF65-F5344CB8AC3E}">
        <p14:creationId xmlns:p14="http://schemas.microsoft.com/office/powerpoint/2010/main" val="1171573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alphaModFix amt="25000"/>
            <a:lum/>
          </a:blip>
          <a:srcRect/>
          <a:stretch>
            <a:fillRect/>
          </a:stretch>
        </a:blipFill>
        <a:effectLst/>
      </p:bgPr>
    </p:bg>
    <p:spTree>
      <p:nvGrpSpPr>
        <p:cNvPr id="1" name=""/>
        <p:cNvGrpSpPr/>
        <p:nvPr/>
      </p:nvGrpSpPr>
      <p:grpSpPr>
        <a:xfrm>
          <a:off x="0" y="0"/>
          <a:ext cx="0" cy="0"/>
          <a:chOff x="0" y="0"/>
          <a:chExt cx="0" cy="0"/>
        </a:xfrm>
      </p:grpSpPr>
      <p:sp>
        <p:nvSpPr>
          <p:cNvPr id="8206" name="Rectangle 14"/>
          <p:cNvSpPr>
            <a:spLocks noGrp="1" noChangeArrowheads="1"/>
          </p:cNvSpPr>
          <p:nvPr>
            <p:ph type="dt" sz="half" idx="2"/>
          </p:nvPr>
        </p:nvSpPr>
        <p:spPr bwMode="auto">
          <a:xfrm>
            <a:off x="685800" y="6399213"/>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l" defTabSz="914400" eaLnBrk="1" fontAlgn="auto" hangingPunct="1">
              <a:spcBef>
                <a:spcPts val="0"/>
              </a:spcBef>
              <a:spcAft>
                <a:spcPts val="0"/>
              </a:spcAft>
              <a:defRPr sz="1400">
                <a:solidFill>
                  <a:srgbClr val="EAEAEA"/>
                </a:solidFill>
                <a:latin typeface="+mn-lt"/>
                <a:cs typeface="+mn-cs"/>
              </a:defRPr>
            </a:lvl1pPr>
          </a:lstStyle>
          <a:p>
            <a:pPr>
              <a:defRPr/>
            </a:pPr>
            <a:endParaRPr lang="en-US"/>
          </a:p>
        </p:txBody>
      </p:sp>
      <p:sp>
        <p:nvSpPr>
          <p:cNvPr id="8207" name="Rectangle 15"/>
          <p:cNvSpPr>
            <a:spLocks noGrp="1" noChangeArrowheads="1"/>
          </p:cNvSpPr>
          <p:nvPr>
            <p:ph type="ftr" sz="quarter" idx="3"/>
          </p:nvPr>
        </p:nvSpPr>
        <p:spPr bwMode="auto">
          <a:xfrm>
            <a:off x="3124200" y="6399213"/>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defTabSz="914400" eaLnBrk="1" fontAlgn="auto" hangingPunct="1">
              <a:spcBef>
                <a:spcPts val="0"/>
              </a:spcBef>
              <a:spcAft>
                <a:spcPts val="0"/>
              </a:spcAft>
              <a:defRPr sz="1400">
                <a:solidFill>
                  <a:srgbClr val="EAEAEA"/>
                </a:solidFill>
                <a:latin typeface="+mn-lt"/>
                <a:cs typeface="+mn-cs"/>
              </a:defRPr>
            </a:lvl1pPr>
          </a:lstStyle>
          <a:p>
            <a:pPr>
              <a:defRPr/>
            </a:pPr>
            <a:endParaRPr lang="en-US"/>
          </a:p>
        </p:txBody>
      </p:sp>
      <p:sp>
        <p:nvSpPr>
          <p:cNvPr id="8208" name="Rectangle 16"/>
          <p:cNvSpPr>
            <a:spLocks noGrp="1" noChangeArrowheads="1"/>
          </p:cNvSpPr>
          <p:nvPr>
            <p:ph type="sldNum" sz="quarter" idx="4"/>
          </p:nvPr>
        </p:nvSpPr>
        <p:spPr bwMode="auto">
          <a:xfrm>
            <a:off x="7010400" y="61722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defTabSz="914400" eaLnBrk="1" hangingPunct="1">
              <a:defRPr sz="3200">
                <a:solidFill>
                  <a:srgbClr val="EAEAEA"/>
                </a:solidFill>
              </a:defRPr>
            </a:lvl1pPr>
          </a:lstStyle>
          <a:p>
            <a:pPr>
              <a:defRPr/>
            </a:pPr>
            <a:fld id="{5D15049C-E77A-46B6-BF3F-B02C5E020052}"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 id="2147483889" r:id="rId12"/>
  </p:sldLayoutIdLst>
  <p:transition spd="med"/>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imes New Roman" pitchFamily="18" charset="0"/>
        </a:defRPr>
      </a:lvl2pPr>
      <a:lvl3pPr algn="l" rtl="0" eaLnBrk="0" fontAlgn="base" hangingPunct="0">
        <a:spcBef>
          <a:spcPct val="0"/>
        </a:spcBef>
        <a:spcAft>
          <a:spcPct val="0"/>
        </a:spcAft>
        <a:defRPr sz="4400">
          <a:solidFill>
            <a:schemeClr val="tx2"/>
          </a:solidFill>
          <a:latin typeface="Times New Roman" pitchFamily="18" charset="0"/>
        </a:defRPr>
      </a:lvl3pPr>
      <a:lvl4pPr algn="l" rtl="0" eaLnBrk="0" fontAlgn="base" hangingPunct="0">
        <a:spcBef>
          <a:spcPct val="0"/>
        </a:spcBef>
        <a:spcAft>
          <a:spcPct val="0"/>
        </a:spcAft>
        <a:defRPr sz="4400">
          <a:solidFill>
            <a:schemeClr val="tx2"/>
          </a:solidFill>
          <a:latin typeface="Times New Roman" pitchFamily="18" charset="0"/>
        </a:defRPr>
      </a:lvl4pPr>
      <a:lvl5pPr algn="l" rtl="0" eaLnBrk="0" fontAlgn="base" hangingPunct="0">
        <a:spcBef>
          <a:spcPct val="0"/>
        </a:spcBef>
        <a:spcAft>
          <a:spcPct val="0"/>
        </a:spcAft>
        <a:defRPr sz="4400">
          <a:solidFill>
            <a:schemeClr val="tx2"/>
          </a:solidFill>
          <a:latin typeface="Times New Roman" pitchFamily="18"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tx2"/>
        </a:buClr>
        <a:buSzPct val="90000"/>
        <a:buFont typeface="Wingdings" panose="05000000000000000000" pitchFamily="2" charset="2"/>
        <a:buChar char="Ú"/>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alphaModFix amt="25000"/>
            <a:lum/>
          </a:blip>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defTabSz="984619" eaLnBrk="1" fontAlgn="auto" hangingPunct="1">
              <a:spcBef>
                <a:spcPts val="0"/>
              </a:spcBef>
              <a:spcAft>
                <a:spcPts val="0"/>
              </a:spcAft>
              <a:defRPr sz="1200">
                <a:solidFill>
                  <a:schemeClr val="tx1">
                    <a:tint val="75000"/>
                  </a:schemeClr>
                </a:solidFill>
                <a:latin typeface="+mn-lt"/>
                <a:cs typeface="+mn-cs"/>
              </a:defRPr>
            </a:lvl1pPr>
          </a:lstStyle>
          <a:p>
            <a:pPr>
              <a:defRPr/>
            </a:pPr>
            <a:fld id="{84A5D02C-78E0-42C6-B048-13D45B38CC2F}" type="datetimeFigureOut">
              <a:rPr lang="en-US"/>
              <a:pPr>
                <a:defRPr/>
              </a:pPr>
              <a:t>12/31/2015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defTabSz="984619"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A1CF9349-9579-45A3-91E5-9171FBFEC37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hyperlink" Target="http://www.horkos.co.jp/english/machine/mql/index-e1.html" TargetMode="Externa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http://www.unist.com/pdfs/articles/AR_flood_v_micro.pdf"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228600" y="1295400"/>
            <a:ext cx="8686800" cy="2315415"/>
          </a:xfrm>
          <a:prstGeom prst="rect">
            <a:avLst/>
          </a:prstGeom>
          <a:noFill/>
        </p:spPr>
        <p:txBody>
          <a:bodyPr wrap="square" lIns="98462" tIns="49231" rIns="98462" bIns="49231">
            <a:spAutoFit/>
          </a:bodyPr>
          <a:lstStyle/>
          <a:p>
            <a:pPr algn="ctr"/>
            <a:r>
              <a:rPr lang="en-US" sz="4800" b="1">
                <a:ln w="0"/>
                <a:solidFill>
                  <a:srgbClr val="0070C0"/>
                </a:solidFill>
                <a:effectLst>
                  <a:reflection blurRad="12700" stA="50000" endPos="50000" dist="5000" dir="5400000" sy="-100000" rotWithShape="0"/>
                </a:effectLst>
                <a:latin typeface="+mj-lt"/>
                <a:ea typeface="Verdana" pitchFamily="34" charset="0"/>
                <a:cs typeface="Verdana" pitchFamily="34" charset="0"/>
              </a:rPr>
              <a:t>ẢNH HƯỞNG CỦA BÔI TRƠN </a:t>
            </a:r>
          </a:p>
          <a:p>
            <a:pPr algn="ctr"/>
            <a:r>
              <a:rPr lang="en-US" sz="4800" b="1">
                <a:ln w="0"/>
                <a:solidFill>
                  <a:srgbClr val="0070C0"/>
                </a:solidFill>
                <a:effectLst>
                  <a:reflection blurRad="12700" stA="50000" endPos="50000" dist="5000" dir="5400000" sy="-100000" rotWithShape="0"/>
                </a:effectLst>
                <a:latin typeface="+mj-lt"/>
                <a:ea typeface="Verdana" pitchFamily="34" charset="0"/>
                <a:cs typeface="Verdana" pitchFamily="34" charset="0"/>
              </a:rPr>
              <a:t>LÀM NGUỘI TỐI THIỂU </a:t>
            </a:r>
          </a:p>
          <a:p>
            <a:pPr algn="ctr"/>
            <a:r>
              <a:rPr lang="en-US" sz="4800" b="1">
                <a:ln w="0"/>
                <a:solidFill>
                  <a:srgbClr val="0070C0"/>
                </a:solidFill>
                <a:effectLst>
                  <a:reflection blurRad="12700" stA="50000" endPos="50000" dist="5000" dir="5400000" sy="-100000" rotWithShape="0"/>
                </a:effectLst>
                <a:latin typeface="+mj-lt"/>
                <a:ea typeface="Verdana" pitchFamily="34" charset="0"/>
                <a:cs typeface="Verdana" pitchFamily="34" charset="0"/>
              </a:rPr>
              <a:t>TRONG GIA </a:t>
            </a:r>
            <a:r>
              <a:rPr lang="en-US" sz="4800" b="1" smtClean="0">
                <a:ln w="0"/>
                <a:solidFill>
                  <a:srgbClr val="0070C0"/>
                </a:solidFill>
                <a:effectLst>
                  <a:reflection blurRad="12700" stA="50000" endPos="50000" dist="5000" dir="5400000" sy="-100000" rotWithShape="0"/>
                </a:effectLst>
                <a:latin typeface="+mj-lt"/>
                <a:ea typeface="Verdana" pitchFamily="34" charset="0"/>
                <a:cs typeface="Verdana" pitchFamily="34" charset="0"/>
              </a:rPr>
              <a:t>CÔNG CAO </a:t>
            </a:r>
            <a:r>
              <a:rPr lang="en-US" sz="4800" b="1">
                <a:ln w="0"/>
                <a:solidFill>
                  <a:srgbClr val="0070C0"/>
                </a:solidFill>
                <a:effectLst>
                  <a:reflection blurRad="12700" stA="50000" endPos="50000" dist="5000" dir="5400000" sy="-100000" rotWithShape="0"/>
                </a:effectLst>
                <a:latin typeface="+mj-lt"/>
                <a:ea typeface="Verdana" pitchFamily="34" charset="0"/>
                <a:cs typeface="Verdana" pitchFamily="34" charset="0"/>
              </a:rPr>
              <a:t>TỐC</a:t>
            </a:r>
          </a:p>
        </p:txBody>
      </p:sp>
      <p:sp>
        <p:nvSpPr>
          <p:cNvPr id="17411" name="Title 8"/>
          <p:cNvSpPr>
            <a:spLocks noGrp="1"/>
          </p:cNvSpPr>
          <p:nvPr>
            <p:ph type="title"/>
          </p:nvPr>
        </p:nvSpPr>
        <p:spPr bwMode="auto">
          <a:xfrm>
            <a:off x="457200" y="274638"/>
            <a:ext cx="8229600" cy="6397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en-US" sz="2400" b="1">
                <a:solidFill>
                  <a:srgbClr val="00B0F0"/>
                </a:solidFill>
                <a:latin typeface="Times New Roman" pitchFamily="18" charset="0"/>
                <a:cs typeface="Times New Roman" pitchFamily="18" charset="0"/>
              </a:rPr>
              <a:t>Đề cương luận văn thạc </a:t>
            </a:r>
            <a:r>
              <a:rPr lang="en-US" sz="2400" b="1" smtClean="0">
                <a:solidFill>
                  <a:srgbClr val="00B0F0"/>
                </a:solidFill>
                <a:latin typeface="Times New Roman" pitchFamily="18" charset="0"/>
                <a:cs typeface="Times New Roman" pitchFamily="18" charset="0"/>
              </a:rPr>
              <a:t>sĩ</a:t>
            </a:r>
            <a:endParaRPr lang="en-US" altLang="en-US" sz="2400" b="1" smtClean="0">
              <a:solidFill>
                <a:srgbClr val="00B0F0"/>
              </a:solidFill>
            </a:endParaRPr>
          </a:p>
        </p:txBody>
      </p:sp>
      <p:sp>
        <p:nvSpPr>
          <p:cNvPr id="6" name="Subtitle 2"/>
          <p:cNvSpPr txBox="1">
            <a:spLocks/>
          </p:cNvSpPr>
          <p:nvPr/>
        </p:nvSpPr>
        <p:spPr>
          <a:xfrm>
            <a:off x="3124200" y="5029200"/>
            <a:ext cx="5486400" cy="838200"/>
          </a:xfrm>
          <a:prstGeom prst="rect">
            <a:avLst/>
          </a:prstGeom>
        </p:spPr>
        <p:txBody>
          <a:bodyPr/>
          <a:lstStyle>
            <a:lvl1pPr marL="342900" indent="-342900" algn="l" rtl="0" eaLnBrk="0" fontAlgn="base" hangingPunct="0">
              <a:spcBef>
                <a:spcPct val="20000"/>
              </a:spcBef>
              <a:spcAft>
                <a:spcPct val="0"/>
              </a:spcAft>
              <a:buClr>
                <a:schemeClr val="tx2"/>
              </a:buClr>
              <a:buSzPct val="90000"/>
              <a:buFont typeface="Wingdings" pitchFamily="2" charset="2"/>
              <a:buChar char="Ú"/>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just" defTabSz="984619">
              <a:buNone/>
              <a:defRPr/>
            </a:pPr>
            <a:r>
              <a:rPr lang="en-US" sz="2400" b="1">
                <a:ln w="17780" cmpd="sng">
                  <a:noFill/>
                  <a:prstDash val="solid"/>
                  <a:miter lim="800000"/>
                </a:ln>
                <a:solidFill>
                  <a:srgbClr val="0070C0"/>
                </a:solidFill>
                <a:latin typeface="+mj-lt"/>
                <a:ea typeface="Adobe Myungjo Std M" pitchFamily="18" charset="-128"/>
                <a:cs typeface="Times New Roman" pitchFamily="18" charset="0"/>
              </a:rPr>
              <a:t>HVTH: NGUYỄN NGỌC QUỲNH</a:t>
            </a:r>
          </a:p>
          <a:p>
            <a:pPr marL="0" indent="0" algn="just" defTabSz="984619">
              <a:buFont typeface="Wingdings" pitchFamily="2" charset="2"/>
              <a:buNone/>
              <a:defRPr/>
            </a:pPr>
            <a:r>
              <a:rPr lang="en-US" sz="2400" b="1" smtClean="0">
                <a:ln w="17780" cmpd="sng">
                  <a:noFill/>
                  <a:prstDash val="solid"/>
                  <a:miter lim="800000"/>
                </a:ln>
                <a:solidFill>
                  <a:srgbClr val="0070C0"/>
                </a:solidFill>
                <a:latin typeface="+mj-lt"/>
                <a:ea typeface="Adobe Myungjo Std M" pitchFamily="18" charset="-128"/>
                <a:cs typeface="Times New Roman" pitchFamily="18" charset="0"/>
              </a:rPr>
              <a:t>GVHD: PGS.TS. TRẦN THIÊN PHÚC</a:t>
            </a:r>
          </a:p>
        </p:txBody>
      </p:sp>
      <p:sp>
        <p:nvSpPr>
          <p:cNvPr id="2" name="Slide Number Placeholder 1"/>
          <p:cNvSpPr>
            <a:spLocks noGrp="1"/>
          </p:cNvSpPr>
          <p:nvPr>
            <p:ph type="sldNum" sz="quarter" idx="12"/>
          </p:nvPr>
        </p:nvSpPr>
        <p:spPr/>
        <p:txBody>
          <a:bodyPr/>
          <a:lstStyle/>
          <a:p>
            <a:pPr>
              <a:defRPr/>
            </a:pPr>
            <a:fld id="{21C2F24F-3917-4B8A-8DB7-5AC8D79FD2D3}" type="slidenum">
              <a:rPr lang="en-US" altLang="en-US" sz="1800" smtClean="0">
                <a:solidFill>
                  <a:srgbClr val="FFC000"/>
                </a:solidFill>
              </a:rPr>
              <a:pPr>
                <a:defRPr/>
              </a:pPr>
              <a:t>0</a:t>
            </a:fld>
            <a:endParaRPr lang="en-US" altLang="en-US" sz="1800">
              <a:solidFill>
                <a:srgbClr val="FFC000"/>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100" fill="hold"/>
                                        <p:tgtEl>
                                          <p:spTgt spid="5"/>
                                        </p:tgtEl>
                                        <p:attrNameLst>
                                          <p:attrName>ppt_w</p:attrName>
                                        </p:attrNameLst>
                                      </p:cBhvr>
                                      <p:tavLst>
                                        <p:tav tm="0">
                                          <p:val>
                                            <p:fltVal val="0"/>
                                          </p:val>
                                        </p:tav>
                                        <p:tav tm="100000">
                                          <p:val>
                                            <p:strVal val="#ppt_w"/>
                                          </p:val>
                                        </p:tav>
                                      </p:tavLst>
                                    </p:anim>
                                    <p:anim calcmode="lin" valueType="num">
                                      <p:cBhvr>
                                        <p:cTn id="8" dur="1100" fill="hold"/>
                                        <p:tgtEl>
                                          <p:spTgt spid="5"/>
                                        </p:tgtEl>
                                        <p:attrNameLst>
                                          <p:attrName>ppt_h</p:attrName>
                                        </p:attrNameLst>
                                      </p:cBhvr>
                                      <p:tavLst>
                                        <p:tav tm="0">
                                          <p:val>
                                            <p:fltVal val="0"/>
                                          </p:val>
                                        </p:tav>
                                        <p:tav tm="100000">
                                          <p:val>
                                            <p:strVal val="#ppt_h"/>
                                          </p:val>
                                        </p:tav>
                                      </p:tavLst>
                                    </p:anim>
                                    <p:animEffect transition="in" filter="fade">
                                      <p:cBhvr>
                                        <p:cTn id="9" dur="11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33400" y="843678"/>
            <a:ext cx="7351366"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tabLst>
                <a:tab pos="5937250" algn="r"/>
              </a:tabLst>
              <a:defRPr>
                <a:solidFill>
                  <a:schemeClr val="tx1"/>
                </a:solidFill>
                <a:latin typeface="Arial" panose="020B0604020202020204" pitchFamily="34" charset="0"/>
              </a:defRPr>
            </a:lvl1pPr>
            <a:lvl2pPr marL="457200">
              <a:tabLst>
                <a:tab pos="5937250" algn="r"/>
              </a:tabLst>
              <a:defRPr>
                <a:solidFill>
                  <a:schemeClr val="tx1"/>
                </a:solidFill>
                <a:latin typeface="Arial" panose="020B0604020202020204" pitchFamily="34" charset="0"/>
              </a:defRPr>
            </a:lvl2pPr>
            <a:lvl3pPr marL="914400">
              <a:tabLst>
                <a:tab pos="5937250" algn="r"/>
              </a:tabLst>
              <a:defRPr>
                <a:solidFill>
                  <a:schemeClr val="tx1"/>
                </a:solidFill>
                <a:latin typeface="Arial" panose="020B0604020202020204" pitchFamily="34" charset="0"/>
              </a:defRPr>
            </a:lvl3pPr>
            <a:lvl4pPr marL="1371600">
              <a:tabLst>
                <a:tab pos="5937250" algn="r"/>
              </a:tabLst>
              <a:defRPr>
                <a:solidFill>
                  <a:schemeClr val="tx1"/>
                </a:solidFill>
                <a:latin typeface="Arial" panose="020B0604020202020204" pitchFamily="34" charset="0"/>
              </a:defRPr>
            </a:lvl4pPr>
            <a:lvl5pPr marL="1828800">
              <a:tabLst>
                <a:tab pos="5937250" algn="r"/>
              </a:tabLst>
              <a:defRPr>
                <a:solidFill>
                  <a:schemeClr val="tx1"/>
                </a:solidFill>
                <a:latin typeface="Arial" panose="020B0604020202020204" pitchFamily="34" charset="0"/>
              </a:defRPr>
            </a:lvl5pPr>
            <a:lvl6pPr eaLnBrk="0" fontAlgn="base" hangingPunct="0">
              <a:spcBef>
                <a:spcPct val="0"/>
              </a:spcBef>
              <a:spcAft>
                <a:spcPct val="0"/>
              </a:spcAft>
              <a:tabLst>
                <a:tab pos="5937250" algn="r"/>
              </a:tabLst>
              <a:defRPr>
                <a:solidFill>
                  <a:schemeClr val="tx1"/>
                </a:solidFill>
                <a:latin typeface="Arial" panose="020B0604020202020204" pitchFamily="34" charset="0"/>
              </a:defRPr>
            </a:lvl6pPr>
            <a:lvl7pPr eaLnBrk="0" fontAlgn="base" hangingPunct="0">
              <a:spcBef>
                <a:spcPct val="0"/>
              </a:spcBef>
              <a:spcAft>
                <a:spcPct val="0"/>
              </a:spcAft>
              <a:tabLst>
                <a:tab pos="5937250" algn="r"/>
              </a:tabLst>
              <a:defRPr>
                <a:solidFill>
                  <a:schemeClr val="tx1"/>
                </a:solidFill>
                <a:latin typeface="Arial" panose="020B0604020202020204" pitchFamily="34" charset="0"/>
              </a:defRPr>
            </a:lvl7pPr>
            <a:lvl8pPr eaLnBrk="0" fontAlgn="base" hangingPunct="0">
              <a:spcBef>
                <a:spcPct val="0"/>
              </a:spcBef>
              <a:spcAft>
                <a:spcPct val="0"/>
              </a:spcAft>
              <a:tabLst>
                <a:tab pos="5937250" algn="r"/>
              </a:tabLst>
              <a:defRPr>
                <a:solidFill>
                  <a:schemeClr val="tx1"/>
                </a:solidFill>
                <a:latin typeface="Arial" panose="020B0604020202020204" pitchFamily="34" charset="0"/>
              </a:defRPr>
            </a:lvl8pPr>
            <a:lvl9pPr eaLnBrk="0" fontAlgn="base" hangingPunct="0">
              <a:spcBef>
                <a:spcPct val="0"/>
              </a:spcBef>
              <a:spcAft>
                <a:spcPct val="0"/>
              </a:spcAft>
              <a:tabLst>
                <a:tab pos="5937250" algn="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 Tổng quan đề tài</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2. Tính cấp thiết của đề tài</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3. </a:t>
            </a:r>
            <a:r>
              <a:rPr kumimoji="0" lang="de-DE"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Mục tiêu luận văn</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de-DE"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4. </a:t>
            </a: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Nội dung thực hiện luận văn</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5. Phương pháp nghiên cứu</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6. Ý nghĩa khoa học của luận văn</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7. Ý nghĩa thực tiễn của luận văn</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8. </a:t>
            </a:r>
            <a:r>
              <a:rPr kumimoji="0" lang="de-DE"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Dự kiến mục lục của luận văn</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9. </a:t>
            </a:r>
            <a:r>
              <a:rPr kumimoji="0" lang="de-DE"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Dự kiến kết quả đạt được của luận văn</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10. </a:t>
            </a:r>
            <a:r>
              <a:rPr kumimoji="0" lang="de-DE"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Kế hoạch thực hiện đề tài</a:t>
            </a:r>
            <a:endParaRPr kumimoji="0" lang="en-US" sz="3000" b="0" i="0" strike="noStrike" cap="none" normalizeH="0" baseline="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kumimoji="0" lang="en-US" sz="3000" b="0" i="0" strike="noStrike" cap="none" normalizeH="0" baseline="0" smtClean="0">
                <a:ln>
                  <a:noFill/>
                </a:ln>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11. Tài liệu tham khảo</a:t>
            </a:r>
            <a:endParaRPr kumimoji="0" lang="en-US" sz="3000" b="0" i="0" strike="noStrike" cap="none" normalizeH="0" baseline="0" smtClean="0">
              <a:ln>
                <a:noFill/>
              </a:ln>
              <a:solidFill>
                <a:srgbClr val="002060"/>
              </a:solidFill>
              <a:effectLst/>
            </a:endParaRPr>
          </a:p>
        </p:txBody>
      </p:sp>
      <p:sp>
        <p:nvSpPr>
          <p:cNvPr id="3" name="Rectangle 5"/>
          <p:cNvSpPr>
            <a:spLocks noChangeArrowheads="1"/>
          </p:cNvSpPr>
          <p:nvPr/>
        </p:nvSpPr>
        <p:spPr bwMode="auto">
          <a:xfrm>
            <a:off x="3472883" y="39688"/>
            <a:ext cx="18902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000">
                <a:solidFill>
                  <a:schemeClr val="tx1"/>
                </a:solidFill>
                <a:latin typeface="Times New Roman" panose="02020603050405020304" pitchFamily="18" charset="0"/>
                <a:cs typeface="Arial" panose="020B0604020202020204" pitchFamily="34" charset="0"/>
              </a:defRPr>
            </a:lvl1pPr>
            <a:lvl2pPr>
              <a:defRPr sz="2000">
                <a:solidFill>
                  <a:schemeClr val="tx1"/>
                </a:solidFill>
                <a:latin typeface="Times New Roman" panose="02020603050405020304" pitchFamily="18" charset="0"/>
                <a:cs typeface="Arial" panose="020B0604020202020204" pitchFamily="34" charset="0"/>
              </a:defRPr>
            </a:lvl2pPr>
            <a:lvl3pPr>
              <a:defRPr sz="2000">
                <a:solidFill>
                  <a:schemeClr val="tx1"/>
                </a:solidFill>
                <a:latin typeface="Times New Roman" panose="02020603050405020304" pitchFamily="18" charset="0"/>
                <a:cs typeface="Arial" panose="020B0604020202020204" pitchFamily="34" charset="0"/>
              </a:defRPr>
            </a:lvl3pPr>
            <a:lvl4pPr>
              <a:defRPr sz="2000">
                <a:solidFill>
                  <a:schemeClr val="tx1"/>
                </a:solidFill>
                <a:latin typeface="Times New Roman" panose="02020603050405020304" pitchFamily="18" charset="0"/>
                <a:cs typeface="Arial" panose="020B0604020202020204" pitchFamily="34" charset="0"/>
              </a:defRPr>
            </a:lvl4pPr>
            <a:lvl5pPr>
              <a:defRPr sz="2000">
                <a:solidFill>
                  <a:schemeClr val="tx1"/>
                </a:solidFill>
                <a:latin typeface="Times New Roman" panose="02020603050405020304" pitchFamily="18" charset="0"/>
                <a:cs typeface="Arial" panose="020B0604020202020204" pitchFamily="34" charset="0"/>
              </a:defRPr>
            </a:lvl5pPr>
            <a:lvl6pPr marL="2425700" indent="-1397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6pPr>
            <a:lvl7pPr marL="2882900" indent="-1397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7pPr>
            <a:lvl8pPr marL="3340100" indent="-1397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8pPr>
            <a:lvl9pPr marL="3797300" indent="-139700" eaLnBrk="0" fontAlgn="base" hangingPunct="0">
              <a:spcBef>
                <a:spcPct val="0"/>
              </a:spcBef>
              <a:spcAft>
                <a:spcPct val="0"/>
              </a:spcAft>
              <a:defRPr sz="2000">
                <a:solidFill>
                  <a:schemeClr val="tx1"/>
                </a:solidFill>
                <a:latin typeface="Times New Roman" panose="02020603050405020304" pitchFamily="18" charset="0"/>
                <a:cs typeface="Arial" panose="020B0604020202020204" pitchFamily="34" charset="0"/>
              </a:defRPr>
            </a:lvl9pPr>
          </a:lstStyle>
          <a:p>
            <a:pPr algn="ctr" defTabSz="914400" eaLnBrk="1" hangingPunct="1"/>
            <a:r>
              <a:rPr lang="en-US" altLang="en-US" sz="2800" b="1" smtClean="0">
                <a:solidFill>
                  <a:srgbClr val="0070C0"/>
                </a:solidFill>
                <a:latin typeface="+mj-lt"/>
              </a:rPr>
              <a:t>MỤC LỤC</a:t>
            </a:r>
            <a:endParaRPr lang="en-US" altLang="en-US" sz="2800" b="1">
              <a:solidFill>
                <a:srgbClr val="0070C0"/>
              </a:solidFill>
              <a:latin typeface="+mj-lt"/>
            </a:endParaRPr>
          </a:p>
        </p:txBody>
      </p:sp>
    </p:spTree>
    <p:extLst>
      <p:ext uri="{BB962C8B-B14F-4D97-AF65-F5344CB8AC3E}">
        <p14:creationId xmlns:p14="http://schemas.microsoft.com/office/powerpoint/2010/main" val="1381880047"/>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6986588" cy="553998"/>
          </a:xfrm>
          <a:prstGeom prst="rect">
            <a:avLst/>
          </a:prstGeom>
        </p:spPr>
        <p:txBody>
          <a:bodyPr wrap="square">
            <a:spAutoFit/>
          </a:bodyPr>
          <a:lstStyle/>
          <a:p>
            <a:r>
              <a:rPr lang="en-US" sz="3000">
                <a:solidFill>
                  <a:srgbClr val="002060"/>
                </a:solidFill>
                <a:latin typeface="+mj-lt"/>
                <a:ea typeface="Calibri" panose="020F0502020204030204" pitchFamily="34" charset="0"/>
                <a:cs typeface="Times New Roman" panose="02020603050405020304" pitchFamily="18" charset="0"/>
              </a:rPr>
              <a:t>1.1. Giới thiệu công nghệ bôi trơn tối thiểu</a:t>
            </a:r>
            <a:endParaRPr lang="en-US" sz="3000">
              <a:solidFill>
                <a:srgbClr val="002060"/>
              </a:solidFill>
              <a:latin typeface="+mj-lt"/>
            </a:endParaRPr>
          </a:p>
        </p:txBody>
      </p:sp>
      <p:sp>
        <p:nvSpPr>
          <p:cNvPr id="4" name="Rectangle 3"/>
          <p:cNvSpPr/>
          <p:nvPr/>
        </p:nvSpPr>
        <p:spPr>
          <a:xfrm>
            <a:off x="228600" y="1252370"/>
            <a:ext cx="8686800" cy="4081630"/>
          </a:xfrm>
          <a:prstGeom prst="rect">
            <a:avLst/>
          </a:prstGeom>
        </p:spPr>
        <p:txBody>
          <a:bodyPr wrap="square">
            <a:spAutoFit/>
          </a:bodyPr>
          <a:lstStyle/>
          <a:p>
            <a:pPr algn="just">
              <a:lnSpc>
                <a:spcPct val="115000"/>
              </a:lnSpc>
              <a:spcAft>
                <a:spcPts val="1000"/>
              </a:spcAft>
            </a:pPr>
            <a:r>
              <a:rPr lang="en-US" sz="2400" b="1">
                <a:solidFill>
                  <a:srgbClr val="002060"/>
                </a:solidFill>
                <a:ea typeface="Calibri" panose="020F0502020204030204" pitchFamily="34" charset="0"/>
                <a:cs typeface="Times New Roman" panose="02020603050405020304" pitchFamily="18" charset="0"/>
              </a:rPr>
              <a:t>Khái niệm về bôi trơn với lượng tối thiểu</a:t>
            </a:r>
            <a:r>
              <a:rPr lang="en-US" sz="2400">
                <a:solidFill>
                  <a:srgbClr val="002060"/>
                </a:solidFill>
                <a:ea typeface="Calibri" panose="020F0502020204030204" pitchFamily="34" charset="0"/>
                <a:cs typeface="Times New Roman" panose="02020603050405020304" pitchFamily="18" charset="0"/>
              </a:rPr>
              <a:t>: Bôi trơn làm nguội tối thiểu (Minimum Quantity Lubrication - MQL) là quá trình làm mát khi cắt gọt trong gia công cơ khí (gồm dao cắt, phôi, phoi, máy) bằng cách sử dụng dòng khí áp lực cao trộn với thể tích dung dịch bôi trơn phun với lượng nhỏ vào vùng xuất hiện nhiệt cắt nhằm bôi trơn và ngăn lượng nhiệt sinh ra tích tụ vào dao, phôi. </a:t>
            </a:r>
            <a:endParaRPr lang="en-US" sz="240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indent="180340" algn="just">
              <a:lnSpc>
                <a:spcPct val="115000"/>
              </a:lnSpc>
              <a:spcBef>
                <a:spcPts val="300"/>
              </a:spcBef>
              <a:spcAft>
                <a:spcPts val="300"/>
              </a:spcAft>
            </a:pPr>
            <a:r>
              <a:rPr lang="en-US" sz="2400">
                <a:solidFill>
                  <a:srgbClr val="002060"/>
                </a:solidFill>
                <a:ea typeface="Calibri" panose="020F0502020204030204" pitchFamily="34" charset="0"/>
                <a:cs typeface="Times New Roman" panose="02020603050405020304" pitchFamily="18" charset="0"/>
              </a:rPr>
              <a:t>Các thông số đặc trưng cho MQL bao gồm: thành phần dung dịch, nồng độ dung dịch, độ nhớt của chất bôi trơn, áp suất dòng khí và lưu lượng dung dịch.</a:t>
            </a:r>
            <a:endParaRPr lang="en-US" sz="2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7229392"/>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15663"/>
          </a:xfrm>
          <a:prstGeom prst="rect">
            <a:avLst/>
          </a:prstGeom>
        </p:spPr>
        <p:txBody>
          <a:bodyPr wrap="square">
            <a:spAutoFit/>
          </a:bodyPr>
          <a:lstStyle/>
          <a:p>
            <a:r>
              <a:rPr lang="en-US" sz="3000">
                <a:solidFill>
                  <a:srgbClr val="002060"/>
                </a:solidFill>
              </a:rPr>
              <a:t>1.2. Thực trạng về việc nghiên cứu ứng dụng bôi trơn tối thiểu trên thế giới</a:t>
            </a:r>
            <a:endParaRPr lang="en-US" sz="3000">
              <a:solidFill>
                <a:srgbClr val="002060"/>
              </a:solidFill>
              <a:latin typeface="+mj-lt"/>
            </a:endParaRPr>
          </a:p>
        </p:txBody>
      </p:sp>
      <p:sp>
        <p:nvSpPr>
          <p:cNvPr id="4" name="Rectangle 3"/>
          <p:cNvSpPr/>
          <p:nvPr/>
        </p:nvSpPr>
        <p:spPr>
          <a:xfrm>
            <a:off x="228600" y="1905000"/>
            <a:ext cx="8686800" cy="4154984"/>
          </a:xfrm>
          <a:prstGeom prst="rect">
            <a:avLst/>
          </a:prstGeom>
        </p:spPr>
        <p:txBody>
          <a:bodyPr wrap="square">
            <a:spAutoFit/>
          </a:bodyPr>
          <a:lstStyle/>
          <a:p>
            <a:pPr indent="228600" algn="just"/>
            <a:r>
              <a:rPr lang="en-US" sz="2400">
                <a:solidFill>
                  <a:srgbClr val="002060"/>
                </a:solidFill>
              </a:rPr>
              <a:t>Khái niệm về bôi trơn và làm nguội tối thiểu (MQL) đã </a:t>
            </a:r>
            <a:r>
              <a:rPr lang="en-US" sz="2400" smtClean="0">
                <a:solidFill>
                  <a:srgbClr val="002060"/>
                </a:solidFill>
              </a:rPr>
              <a:t>được </a:t>
            </a:r>
            <a:r>
              <a:rPr lang="en-US" sz="2400" smtClean="0">
                <a:solidFill>
                  <a:srgbClr val="002060"/>
                </a:solidFill>
              </a:rPr>
              <a:t>đề </a:t>
            </a:r>
            <a:r>
              <a:rPr lang="en-US" sz="2400">
                <a:solidFill>
                  <a:srgbClr val="002060"/>
                </a:solidFill>
              </a:rPr>
              <a:t>nghị một thập kỷ trước, nhằm giải quyết các vấn đề về môi trường và các bệnh nghề nghiệp có thể xâm nhập vào cơ thể có thể gây nên bệnh nghề. Việc giảm thiểu các dung dịch tưới nguội sẽ làm tăng lợi ích kinh tế bằng cách tiết kiệm chi phí bôi trơn. Giảm thời gian ở các công đoạn làm sạch máy và các công cụ. (Autret &amp; Liang, 2003) [1</a:t>
            </a:r>
            <a:r>
              <a:rPr lang="en-US" sz="2400" smtClean="0">
                <a:solidFill>
                  <a:srgbClr val="002060"/>
                </a:solidFill>
              </a:rPr>
              <a:t>].</a:t>
            </a:r>
          </a:p>
          <a:p>
            <a:pPr indent="228600" algn="just"/>
            <a:r>
              <a:rPr lang="en-US" sz="2400">
                <a:solidFill>
                  <a:srgbClr val="002060"/>
                </a:solidFill>
              </a:rPr>
              <a:t>Các khảo sát được tiến hành bởi các ngành công nghiệp </a:t>
            </a:r>
            <a:r>
              <a:rPr lang="en-US" sz="2400" smtClean="0">
                <a:solidFill>
                  <a:srgbClr val="002060"/>
                </a:solidFill>
              </a:rPr>
              <a:t>ôtô </a:t>
            </a:r>
            <a:r>
              <a:rPr lang="en-US" sz="2400">
                <a:solidFill>
                  <a:srgbClr val="002060"/>
                </a:solidFill>
              </a:rPr>
              <a:t>châu Âu, chi phí phát sinh về chất bôi trơn bao gồm gần 20% trong tổng chi phí sản xuất (Brockhoff &amp; Walter, 1998) [2</a:t>
            </a:r>
            <a:r>
              <a:rPr lang="en-US" sz="2400" smtClean="0">
                <a:solidFill>
                  <a:srgbClr val="002060"/>
                </a:solidFill>
              </a:rPr>
              <a:t>].</a:t>
            </a:r>
          </a:p>
          <a:p>
            <a:pPr indent="228600" algn="just"/>
            <a:r>
              <a:rPr lang="en-US" sz="2400">
                <a:solidFill>
                  <a:srgbClr val="002060"/>
                </a:solidFill>
              </a:rPr>
              <a:t>MQL đảm bảo phoi khô, vì vậy chi phí </a:t>
            </a:r>
            <a:r>
              <a:rPr lang="en-US" sz="2400" smtClean="0">
                <a:solidFill>
                  <a:srgbClr val="002060"/>
                </a:solidFill>
              </a:rPr>
              <a:t>để </a:t>
            </a:r>
            <a:r>
              <a:rPr lang="en-US" sz="2400">
                <a:solidFill>
                  <a:srgbClr val="002060"/>
                </a:solidFill>
              </a:rPr>
              <a:t>sấy </a:t>
            </a:r>
            <a:r>
              <a:rPr lang="en-US" sz="2400" smtClean="0">
                <a:solidFill>
                  <a:srgbClr val="002060"/>
                </a:solidFill>
              </a:rPr>
              <a:t>phoi </a:t>
            </a:r>
            <a:r>
              <a:rPr lang="en-US" sz="2400">
                <a:solidFill>
                  <a:srgbClr val="002060"/>
                </a:solidFill>
              </a:rPr>
              <a:t>giảm đáng kể (Filipovic &amp; Stephenson, 2006) [5].</a:t>
            </a:r>
          </a:p>
        </p:txBody>
      </p:sp>
    </p:spTree>
    <p:extLst>
      <p:ext uri="{BB962C8B-B14F-4D97-AF65-F5344CB8AC3E}">
        <p14:creationId xmlns:p14="http://schemas.microsoft.com/office/powerpoint/2010/main" val="3247200168"/>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77218"/>
          </a:xfrm>
          <a:prstGeom prst="rect">
            <a:avLst/>
          </a:prstGeom>
        </p:spPr>
        <p:txBody>
          <a:bodyPr wrap="square">
            <a:spAutoFit/>
          </a:bodyPr>
          <a:lstStyle/>
          <a:p>
            <a:r>
              <a:rPr lang="en-US" sz="3200">
                <a:solidFill>
                  <a:srgbClr val="002060"/>
                </a:solidFill>
              </a:rPr>
              <a:t>1.2. Thực trạng về việc nghiên cứu ứng dụng bôi trơn tối thiểu trên thế giới</a:t>
            </a:r>
            <a:endParaRPr lang="en-US" sz="3000">
              <a:solidFill>
                <a:srgbClr val="002060"/>
              </a:solidFill>
              <a:latin typeface="+mj-lt"/>
            </a:endParaRPr>
          </a:p>
        </p:txBody>
      </p:sp>
      <p:sp>
        <p:nvSpPr>
          <p:cNvPr id="4" name="Rectangle 3"/>
          <p:cNvSpPr/>
          <p:nvPr/>
        </p:nvSpPr>
        <p:spPr>
          <a:xfrm>
            <a:off x="228600" y="1905000"/>
            <a:ext cx="8686800" cy="4154984"/>
          </a:xfrm>
          <a:prstGeom prst="rect">
            <a:avLst/>
          </a:prstGeom>
        </p:spPr>
        <p:txBody>
          <a:bodyPr wrap="square">
            <a:spAutoFit/>
          </a:bodyPr>
          <a:lstStyle/>
          <a:p>
            <a:pPr indent="228600" algn="just"/>
            <a:r>
              <a:rPr lang="en-US" sz="2400" smtClean="0">
                <a:solidFill>
                  <a:srgbClr val="002060"/>
                </a:solidFill>
              </a:rPr>
              <a:t>Năm </a:t>
            </a:r>
            <a:r>
              <a:rPr lang="en-US" sz="2400">
                <a:solidFill>
                  <a:srgbClr val="002060"/>
                </a:solidFill>
              </a:rPr>
              <a:t>1992, Tổng công ty Horkos phát triển gia công bán khô các bộ phận bằng gang bằng cách kết hợp các vòi phun bên ngoài. </a:t>
            </a:r>
            <a:endParaRPr lang="en-US" sz="2400" smtClean="0">
              <a:solidFill>
                <a:srgbClr val="002060"/>
              </a:solidFill>
            </a:endParaRPr>
          </a:p>
          <a:p>
            <a:pPr indent="228600" algn="just"/>
            <a:r>
              <a:rPr lang="en-US" sz="2400">
                <a:solidFill>
                  <a:srgbClr val="002060"/>
                </a:solidFill>
              </a:rPr>
              <a:t>Năm 1998, hệ thống loại bỏ phoi khác nhau trong phương pháp MQL được phát triển </a:t>
            </a:r>
            <a:r>
              <a:rPr lang="en-US" sz="2400" smtClean="0">
                <a:solidFill>
                  <a:srgbClr val="002060"/>
                </a:solidFill>
              </a:rPr>
              <a:t>bằng cách kết </a:t>
            </a:r>
            <a:r>
              <a:rPr lang="en-US" sz="2400">
                <a:solidFill>
                  <a:srgbClr val="002060"/>
                </a:solidFill>
              </a:rPr>
              <a:t>hợp </a:t>
            </a:r>
            <a:r>
              <a:rPr lang="en-US" sz="2400" smtClean="0">
                <a:solidFill>
                  <a:srgbClr val="002060"/>
                </a:solidFill>
              </a:rPr>
              <a:t>của phương </a:t>
            </a:r>
            <a:r>
              <a:rPr lang="en-US" sz="2400">
                <a:solidFill>
                  <a:srgbClr val="002060"/>
                </a:solidFill>
              </a:rPr>
              <a:t>pháp trọng lực và chân không (phương pháp hút) (www.horkos.co.jp) &amp; (EMO</a:t>
            </a:r>
            <a:r>
              <a:rPr lang="en-US" sz="2400" smtClean="0">
                <a:solidFill>
                  <a:srgbClr val="002060"/>
                </a:solidFill>
              </a:rPr>
              <a:t>)</a:t>
            </a:r>
          </a:p>
          <a:p>
            <a:pPr indent="228600" algn="just"/>
            <a:r>
              <a:rPr lang="en-US" sz="2400">
                <a:solidFill>
                  <a:srgbClr val="002060"/>
                </a:solidFill>
              </a:rPr>
              <a:t>Các </a:t>
            </a:r>
            <a:r>
              <a:rPr lang="en-US" sz="2400" smtClean="0">
                <a:solidFill>
                  <a:srgbClr val="002060"/>
                </a:solidFill>
              </a:rPr>
              <a:t>nghiên cứu về MQL </a:t>
            </a:r>
            <a:r>
              <a:rPr lang="en-US" sz="2400">
                <a:solidFill>
                  <a:srgbClr val="002060"/>
                </a:solidFill>
              </a:rPr>
              <a:t>được tiến hành bằng cách sử dụng các công cụ có phủ kim cương và không phủ (Braga , Diniz &amp; Miranda, 2002) [7</a:t>
            </a:r>
            <a:r>
              <a:rPr lang="en-US" sz="2400" smtClean="0">
                <a:solidFill>
                  <a:srgbClr val="002060"/>
                </a:solidFill>
              </a:rPr>
              <a:t>]</a:t>
            </a:r>
          </a:p>
          <a:p>
            <a:pPr indent="228600" algn="just"/>
            <a:r>
              <a:rPr lang="en-US" sz="2400">
                <a:solidFill>
                  <a:srgbClr val="002060"/>
                </a:solidFill>
              </a:rPr>
              <a:t>Một nghiên cứu </a:t>
            </a:r>
            <a:r>
              <a:rPr lang="en-US" sz="2400" smtClean="0">
                <a:solidFill>
                  <a:srgbClr val="002060"/>
                </a:solidFill>
              </a:rPr>
              <a:t>khác vào </a:t>
            </a:r>
            <a:r>
              <a:rPr lang="en-US" sz="2400">
                <a:solidFill>
                  <a:srgbClr val="002060"/>
                </a:solidFill>
              </a:rPr>
              <a:t>năm </a:t>
            </a:r>
            <a:r>
              <a:rPr lang="en-US" sz="2400" smtClean="0">
                <a:solidFill>
                  <a:srgbClr val="002060"/>
                </a:solidFill>
              </a:rPr>
              <a:t>2006, </a:t>
            </a:r>
            <a:r>
              <a:rPr lang="en-US" sz="2400" smtClean="0">
                <a:solidFill>
                  <a:srgbClr val="002060"/>
                </a:solidFill>
              </a:rPr>
              <a:t>về ảnh </a:t>
            </a:r>
            <a:r>
              <a:rPr lang="en-US" sz="2400" smtClean="0">
                <a:solidFill>
                  <a:srgbClr val="002060"/>
                </a:solidFill>
              </a:rPr>
              <a:t>hưởng của bôi trơn làm nguội tối thiểu khi </a:t>
            </a:r>
            <a:r>
              <a:rPr lang="en-US" sz="2400" smtClean="0">
                <a:solidFill>
                  <a:srgbClr val="002060"/>
                </a:solidFill>
              </a:rPr>
              <a:t>khoan </a:t>
            </a:r>
            <a:r>
              <a:rPr lang="en-US" sz="2400" smtClean="0">
                <a:solidFill>
                  <a:srgbClr val="002060"/>
                </a:solidFill>
              </a:rPr>
              <a:t>tấm hợp kim Ti6Al4V bằng mũi khoan cacrbide </a:t>
            </a:r>
            <a:r>
              <a:rPr lang="en-US" sz="2400">
                <a:solidFill>
                  <a:srgbClr val="002060"/>
                </a:solidFill>
              </a:rPr>
              <a:t>(Zeilman &amp; Weingaertner, 2006) [8</a:t>
            </a:r>
            <a:r>
              <a:rPr lang="en-US" sz="2400" smtClean="0">
                <a:solidFill>
                  <a:srgbClr val="002060"/>
                </a:solidFill>
              </a:rPr>
              <a:t>].</a:t>
            </a:r>
            <a:endParaRPr lang="en-US" sz="2400">
              <a:solidFill>
                <a:srgbClr val="002060"/>
              </a:solidFill>
            </a:endParaRPr>
          </a:p>
        </p:txBody>
      </p:sp>
    </p:spTree>
    <p:extLst>
      <p:ext uri="{BB962C8B-B14F-4D97-AF65-F5344CB8AC3E}">
        <p14:creationId xmlns:p14="http://schemas.microsoft.com/office/powerpoint/2010/main" val="2636249564"/>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77218"/>
          </a:xfrm>
          <a:prstGeom prst="rect">
            <a:avLst/>
          </a:prstGeom>
        </p:spPr>
        <p:txBody>
          <a:bodyPr wrap="square">
            <a:spAutoFit/>
          </a:bodyPr>
          <a:lstStyle/>
          <a:p>
            <a:r>
              <a:rPr lang="en-US" sz="3200">
                <a:solidFill>
                  <a:srgbClr val="002060"/>
                </a:solidFill>
              </a:rPr>
              <a:t>1.2. Thực trạng về việc nghiên cứu ứng dụng bôi trơn tối thiểu trên thế giới</a:t>
            </a:r>
            <a:endParaRPr lang="en-US" sz="3000">
              <a:solidFill>
                <a:srgbClr val="002060"/>
              </a:solidFill>
              <a:latin typeface="+mj-lt"/>
            </a:endParaRPr>
          </a:p>
        </p:txBody>
      </p:sp>
      <p:sp>
        <p:nvSpPr>
          <p:cNvPr id="4" name="Rectangle 3"/>
          <p:cNvSpPr/>
          <p:nvPr/>
        </p:nvSpPr>
        <p:spPr>
          <a:xfrm>
            <a:off x="228600" y="1905000"/>
            <a:ext cx="8686800" cy="4154984"/>
          </a:xfrm>
          <a:prstGeom prst="rect">
            <a:avLst/>
          </a:prstGeom>
        </p:spPr>
        <p:txBody>
          <a:bodyPr wrap="square">
            <a:spAutoFit/>
          </a:bodyPr>
          <a:lstStyle/>
          <a:p>
            <a:pPr indent="228600" algn="just"/>
            <a:r>
              <a:rPr lang="en-US" sz="2400" smtClean="0">
                <a:solidFill>
                  <a:srgbClr val="002060"/>
                </a:solidFill>
              </a:rPr>
              <a:t>Tháng </a:t>
            </a:r>
            <a:r>
              <a:rPr lang="en-US" sz="2400">
                <a:solidFill>
                  <a:srgbClr val="002060"/>
                </a:solidFill>
              </a:rPr>
              <a:t>5 năm 2007, một bài báo Tech Solve </a:t>
            </a:r>
            <a:r>
              <a:rPr lang="en-US" sz="2400" smtClean="0">
                <a:solidFill>
                  <a:srgbClr val="002060"/>
                </a:solidFill>
              </a:rPr>
              <a:t>được </a:t>
            </a:r>
            <a:r>
              <a:rPr lang="en-US" sz="2400">
                <a:solidFill>
                  <a:srgbClr val="002060"/>
                </a:solidFill>
              </a:rPr>
              <a:t>xuất </a:t>
            </a:r>
            <a:r>
              <a:rPr lang="en-US" sz="2400" smtClean="0">
                <a:solidFill>
                  <a:srgbClr val="002060"/>
                </a:solidFill>
              </a:rPr>
              <a:t>bản với nội dung: So sánh </a:t>
            </a:r>
            <a:r>
              <a:rPr lang="en-US" sz="2400">
                <a:solidFill>
                  <a:srgbClr val="002060"/>
                </a:solidFill>
              </a:rPr>
              <a:t>giữa tưới tràn và </a:t>
            </a:r>
            <a:r>
              <a:rPr lang="en-US" sz="2400" smtClean="0">
                <a:solidFill>
                  <a:srgbClr val="002060"/>
                </a:solidFill>
              </a:rPr>
              <a:t>vi bôi trơn - microlubrication </a:t>
            </a:r>
            <a:r>
              <a:rPr lang="en-US" sz="2400">
                <a:solidFill>
                  <a:srgbClr val="002060"/>
                </a:solidFill>
              </a:rPr>
              <a:t>(MaClure, Adams, Gugger &amp; Gressel, 2007) [9]. </a:t>
            </a:r>
            <a:endParaRPr lang="en-US" sz="2400" smtClean="0">
              <a:solidFill>
                <a:srgbClr val="002060"/>
              </a:solidFill>
            </a:endParaRPr>
          </a:p>
          <a:p>
            <a:pPr indent="228600" algn="just"/>
            <a:r>
              <a:rPr lang="en-US" sz="2400">
                <a:solidFill>
                  <a:srgbClr val="002060"/>
                </a:solidFill>
              </a:rPr>
              <a:t>Năm 2006, một bài báo </a:t>
            </a:r>
            <a:r>
              <a:rPr lang="en-US" sz="2400" smtClean="0">
                <a:solidFill>
                  <a:srgbClr val="002060"/>
                </a:solidFill>
              </a:rPr>
              <a:t>khác xuất </a:t>
            </a:r>
            <a:r>
              <a:rPr lang="en-US" sz="2400">
                <a:solidFill>
                  <a:srgbClr val="002060"/>
                </a:solidFill>
              </a:rPr>
              <a:t>bản trong tạp chí Machining Science and Technology Journal giới thiệu este polyol tổng </a:t>
            </a:r>
            <a:r>
              <a:rPr lang="en-US" sz="2400" smtClean="0">
                <a:solidFill>
                  <a:srgbClr val="002060"/>
                </a:solidFill>
              </a:rPr>
              <a:t>hợp như </a:t>
            </a:r>
            <a:r>
              <a:rPr lang="en-US" sz="2400">
                <a:solidFill>
                  <a:srgbClr val="002060"/>
                </a:solidFill>
              </a:rPr>
              <a:t>một chất lỏng MQL tiềm năng, đặc biệt là so với các loại dầu thực </a:t>
            </a:r>
            <a:r>
              <a:rPr lang="en-US" sz="2400" smtClean="0">
                <a:solidFill>
                  <a:srgbClr val="002060"/>
                </a:solidFill>
              </a:rPr>
              <a:t>vật, so sánh này dựa </a:t>
            </a:r>
            <a:r>
              <a:rPr lang="en-US" sz="2400" smtClean="0">
                <a:solidFill>
                  <a:srgbClr val="002060"/>
                </a:solidFill>
              </a:rPr>
              <a:t>trên </a:t>
            </a:r>
            <a:r>
              <a:rPr lang="en-US" sz="2400">
                <a:solidFill>
                  <a:srgbClr val="002060"/>
                </a:solidFill>
              </a:rPr>
              <a:t>quan </a:t>
            </a:r>
            <a:r>
              <a:rPr lang="en-US" sz="2400" smtClean="0">
                <a:solidFill>
                  <a:srgbClr val="002060"/>
                </a:solidFill>
              </a:rPr>
              <a:t>điểm </a:t>
            </a:r>
            <a:r>
              <a:rPr lang="en-US" sz="2400">
                <a:solidFill>
                  <a:srgbClr val="002060"/>
                </a:solidFill>
              </a:rPr>
              <a:t>hiệu suất tối ưu cho MQL (Wakabayashi, Inasaki &amp; Suda, 2006) [10</a:t>
            </a:r>
            <a:r>
              <a:rPr lang="en-US" sz="2400" smtClean="0">
                <a:solidFill>
                  <a:srgbClr val="002060"/>
                </a:solidFill>
              </a:rPr>
              <a:t>].</a:t>
            </a:r>
          </a:p>
          <a:p>
            <a:pPr indent="228600" algn="just"/>
            <a:r>
              <a:rPr lang="en-US" sz="2400" smtClean="0">
                <a:solidFill>
                  <a:srgbClr val="002060"/>
                </a:solidFill>
              </a:rPr>
              <a:t>Đã có c</a:t>
            </a:r>
            <a:r>
              <a:rPr lang="en-US" sz="2400" smtClean="0">
                <a:solidFill>
                  <a:srgbClr val="002060"/>
                </a:solidFill>
              </a:rPr>
              <a:t>ác </a:t>
            </a:r>
            <a:r>
              <a:rPr lang="en-US" sz="2400" smtClean="0">
                <a:solidFill>
                  <a:srgbClr val="002060"/>
                </a:solidFill>
              </a:rPr>
              <a:t>nghiên cứu </a:t>
            </a:r>
            <a:r>
              <a:rPr lang="en-US" sz="2400">
                <a:solidFill>
                  <a:srgbClr val="002060"/>
                </a:solidFill>
              </a:rPr>
              <a:t>để xác định tỷ lệ thâm nhập có thể đạt được khi </a:t>
            </a:r>
            <a:r>
              <a:rPr lang="en-US" sz="2400" smtClean="0">
                <a:solidFill>
                  <a:srgbClr val="002060"/>
                </a:solidFill>
              </a:rPr>
              <a:t>khoan làm nguội bằng phương pháp MQL </a:t>
            </a:r>
            <a:r>
              <a:rPr lang="en-US" sz="2400" smtClean="0">
                <a:solidFill>
                  <a:srgbClr val="002060"/>
                </a:solidFill>
              </a:rPr>
              <a:t>(</a:t>
            </a:r>
            <a:r>
              <a:rPr lang="en-US" sz="2400">
                <a:solidFill>
                  <a:srgbClr val="002060"/>
                </a:solidFill>
              </a:rPr>
              <a:t>Filipovic &amp; Stephenson, 2006) [5]</a:t>
            </a:r>
          </a:p>
        </p:txBody>
      </p:sp>
    </p:spTree>
    <p:extLst>
      <p:ext uri="{BB962C8B-B14F-4D97-AF65-F5344CB8AC3E}">
        <p14:creationId xmlns:p14="http://schemas.microsoft.com/office/powerpoint/2010/main" val="3020132414"/>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77218"/>
          </a:xfrm>
          <a:prstGeom prst="rect">
            <a:avLst/>
          </a:prstGeom>
        </p:spPr>
        <p:txBody>
          <a:bodyPr wrap="square">
            <a:spAutoFit/>
          </a:bodyPr>
          <a:lstStyle/>
          <a:p>
            <a:r>
              <a:rPr lang="en-US" sz="3200">
                <a:solidFill>
                  <a:srgbClr val="002060"/>
                </a:solidFill>
              </a:rPr>
              <a:t>1.2. Thực trạng về việc nghiên cứu ứng dụng bôi trơn tối thiểu trên thế giới</a:t>
            </a:r>
            <a:endParaRPr lang="en-US" sz="3000">
              <a:solidFill>
                <a:srgbClr val="002060"/>
              </a:solidFill>
              <a:latin typeface="+mj-lt"/>
            </a:endParaRPr>
          </a:p>
        </p:txBody>
      </p:sp>
      <p:sp>
        <p:nvSpPr>
          <p:cNvPr id="4" name="Rectangle 3"/>
          <p:cNvSpPr/>
          <p:nvPr/>
        </p:nvSpPr>
        <p:spPr>
          <a:xfrm>
            <a:off x="228600" y="1905000"/>
            <a:ext cx="8686800" cy="3416320"/>
          </a:xfrm>
          <a:prstGeom prst="rect">
            <a:avLst/>
          </a:prstGeom>
        </p:spPr>
        <p:txBody>
          <a:bodyPr wrap="square">
            <a:spAutoFit/>
          </a:bodyPr>
          <a:lstStyle/>
          <a:p>
            <a:pPr indent="228600" algn="just"/>
            <a:r>
              <a:rPr lang="en-US" sz="2400" smtClean="0">
                <a:solidFill>
                  <a:srgbClr val="002060"/>
                </a:solidFill>
              </a:rPr>
              <a:t>Nghiên cứu ảnh hưởng của MQL đến tuổi bền của mũi khoan </a:t>
            </a:r>
            <a:r>
              <a:rPr lang="en-US" sz="2400">
                <a:solidFill>
                  <a:srgbClr val="002060"/>
                </a:solidFill>
              </a:rPr>
              <a:t>được thực hiện trên máy phay CNC tốc độ cao ba trục; trục chính máy có công suất 2,6 mã lực và tốc độ tối đa 40.000 </a:t>
            </a:r>
            <a:r>
              <a:rPr lang="en-US" sz="2400" smtClean="0">
                <a:solidFill>
                  <a:srgbClr val="002060"/>
                </a:solidFill>
              </a:rPr>
              <a:t>rpm</a:t>
            </a:r>
            <a:r>
              <a:rPr lang="en-US" sz="2400">
                <a:solidFill>
                  <a:srgbClr val="002060"/>
                </a:solidFill>
              </a:rPr>
              <a:t> </a:t>
            </a:r>
            <a:r>
              <a:rPr lang="en-US" sz="2400" smtClean="0">
                <a:solidFill>
                  <a:srgbClr val="002060"/>
                </a:solidFill>
              </a:rPr>
              <a:t>thực hiện bởi (Heinemann</a:t>
            </a:r>
            <a:r>
              <a:rPr lang="en-US" sz="2400">
                <a:solidFill>
                  <a:srgbClr val="002060"/>
                </a:solidFill>
              </a:rPr>
              <a:t>, Hinduja, Barrow, Petuelli, </a:t>
            </a:r>
            <a:r>
              <a:rPr lang="en-US" sz="2400" smtClean="0">
                <a:solidFill>
                  <a:srgbClr val="002060"/>
                </a:solidFill>
              </a:rPr>
              <a:t>2006) </a:t>
            </a:r>
            <a:r>
              <a:rPr lang="en-US" sz="2400">
                <a:solidFill>
                  <a:srgbClr val="002060"/>
                </a:solidFill>
              </a:rPr>
              <a:t>[11</a:t>
            </a:r>
            <a:r>
              <a:rPr lang="en-US" sz="2400" smtClean="0">
                <a:solidFill>
                  <a:srgbClr val="002060"/>
                </a:solidFill>
              </a:rPr>
              <a:t>]</a:t>
            </a:r>
          </a:p>
          <a:p>
            <a:pPr indent="228600" algn="just"/>
            <a:r>
              <a:rPr lang="en-US" sz="2400" smtClean="0">
                <a:solidFill>
                  <a:srgbClr val="002060"/>
                </a:solidFill>
              </a:rPr>
              <a:t>Nghiên cứu để </a:t>
            </a:r>
            <a:r>
              <a:rPr lang="en-US" sz="2400">
                <a:solidFill>
                  <a:srgbClr val="002060"/>
                </a:solidFill>
              </a:rPr>
              <a:t>xác định hiệu quả của MQL trong quá trình mài nghiền. (Da Silva, Bianchi, Fusse, Catai, Franca &amp; Aguiar, 2007</a:t>
            </a:r>
            <a:r>
              <a:rPr lang="en-US" sz="2400" smtClean="0">
                <a:solidFill>
                  <a:srgbClr val="002060"/>
                </a:solidFill>
              </a:rPr>
              <a:t>)</a:t>
            </a:r>
          </a:p>
          <a:p>
            <a:pPr indent="228600" algn="just"/>
            <a:r>
              <a:rPr lang="en-US" sz="2400">
                <a:solidFill>
                  <a:srgbClr val="002060"/>
                </a:solidFill>
              </a:rPr>
              <a:t>MQL được thí </a:t>
            </a:r>
            <a:r>
              <a:rPr lang="en-US" sz="2400" smtClean="0">
                <a:solidFill>
                  <a:srgbClr val="002060"/>
                </a:solidFill>
              </a:rPr>
              <a:t>nghiệm </a:t>
            </a:r>
            <a:r>
              <a:rPr lang="en-US" sz="2400">
                <a:solidFill>
                  <a:srgbClr val="002060"/>
                </a:solidFill>
              </a:rPr>
              <a:t>ở phay rãnh tốc độ cao. </a:t>
            </a:r>
            <a:r>
              <a:rPr lang="en-US" sz="2400" smtClean="0">
                <a:solidFill>
                  <a:srgbClr val="002060"/>
                </a:solidFill>
              </a:rPr>
              <a:t>Phương pháp MQL </a:t>
            </a:r>
            <a:r>
              <a:rPr lang="en-US" sz="2400">
                <a:solidFill>
                  <a:srgbClr val="002060"/>
                </a:solidFill>
              </a:rPr>
              <a:t>làm giảm lực cắt tiếp nhất định so với làm nguội thông </a:t>
            </a:r>
            <a:r>
              <a:rPr lang="en-US" sz="2400" smtClean="0">
                <a:solidFill>
                  <a:srgbClr val="002060"/>
                </a:solidFill>
              </a:rPr>
              <a:t>thường</a:t>
            </a:r>
            <a:r>
              <a:rPr lang="en-US" sz="2400">
                <a:solidFill>
                  <a:srgbClr val="002060"/>
                </a:solidFill>
              </a:rPr>
              <a:t> </a:t>
            </a:r>
            <a:r>
              <a:rPr lang="en-US" sz="2400" smtClean="0">
                <a:solidFill>
                  <a:srgbClr val="002060"/>
                </a:solidFill>
              </a:rPr>
              <a:t>(Obikawa</a:t>
            </a:r>
            <a:r>
              <a:rPr lang="en-US" sz="2400">
                <a:solidFill>
                  <a:srgbClr val="002060"/>
                </a:solidFill>
              </a:rPr>
              <a:t>, Kamata &amp; Shinozuka, 2006) [13]</a:t>
            </a:r>
          </a:p>
        </p:txBody>
      </p:sp>
    </p:spTree>
    <p:extLst>
      <p:ext uri="{BB962C8B-B14F-4D97-AF65-F5344CB8AC3E}">
        <p14:creationId xmlns:p14="http://schemas.microsoft.com/office/powerpoint/2010/main" val="414490507"/>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15663"/>
          </a:xfrm>
          <a:prstGeom prst="rect">
            <a:avLst/>
          </a:prstGeom>
        </p:spPr>
        <p:txBody>
          <a:bodyPr wrap="square">
            <a:spAutoFit/>
          </a:bodyPr>
          <a:lstStyle/>
          <a:p>
            <a:r>
              <a:rPr lang="en-US" sz="3000">
                <a:solidFill>
                  <a:srgbClr val="002060"/>
                </a:solidFill>
              </a:rPr>
              <a:t>1.3. Thực trạng các nghiên cứu ứng dụng phương pháp bôi trơn tối thiểu trong nước</a:t>
            </a:r>
            <a:endParaRPr lang="en-US" sz="3000">
              <a:solidFill>
                <a:srgbClr val="002060"/>
              </a:solidFill>
              <a:latin typeface="+mj-lt"/>
            </a:endParaRPr>
          </a:p>
        </p:txBody>
      </p:sp>
      <p:sp>
        <p:nvSpPr>
          <p:cNvPr id="4" name="Rectangle 3"/>
          <p:cNvSpPr/>
          <p:nvPr/>
        </p:nvSpPr>
        <p:spPr>
          <a:xfrm>
            <a:off x="228600" y="1595021"/>
            <a:ext cx="8686800" cy="4154984"/>
          </a:xfrm>
          <a:prstGeom prst="rect">
            <a:avLst/>
          </a:prstGeom>
        </p:spPr>
        <p:txBody>
          <a:bodyPr wrap="square">
            <a:spAutoFit/>
          </a:bodyPr>
          <a:lstStyle/>
          <a:p>
            <a:pPr indent="228600" algn="just"/>
            <a:r>
              <a:rPr lang="en-US" sz="2400" smtClean="0">
                <a:solidFill>
                  <a:srgbClr val="002060"/>
                </a:solidFill>
              </a:rPr>
              <a:t>Những </a:t>
            </a:r>
            <a:r>
              <a:rPr lang="en-US" sz="2400">
                <a:solidFill>
                  <a:srgbClr val="002060"/>
                </a:solidFill>
              </a:rPr>
              <a:t>công trình nghiên cứu trong nước như:</a:t>
            </a:r>
          </a:p>
          <a:p>
            <a:pPr indent="228600" algn="just"/>
            <a:r>
              <a:rPr lang="en-US" sz="2400">
                <a:solidFill>
                  <a:srgbClr val="002060"/>
                </a:solidFill>
              </a:rPr>
              <a:t>1- Nghiên cứu ảnh hưởng các thông số bôi trơn - làm nguội tối thiểu đến quá trình tiện cứng thép 9XC - Luận án tiến sĩ của Lê Thái Sơn thuộc đại học Thái Nguyên vào năm 2012. Đề tài đã Quy hoạch thực nghiệm tìm được quan hệ giữa lực cắt, độ mòn dụng cụ cắt, chiều cao nhấp nhô bề mặt chi tiết với thời gian gia công, xác địnhđược tuổi bền của dụng cụ khi MQL dùng dầu lạc để tiện cứng thép 9XC</a:t>
            </a:r>
            <a:r>
              <a:rPr lang="en-US" sz="2400" smtClean="0">
                <a:solidFill>
                  <a:srgbClr val="002060"/>
                </a:solidFill>
              </a:rPr>
              <a:t>.</a:t>
            </a:r>
          </a:p>
          <a:p>
            <a:pPr indent="228600" algn="just"/>
            <a:r>
              <a:rPr lang="en-US" sz="2400">
                <a:solidFill>
                  <a:srgbClr val="002060"/>
                </a:solidFill>
              </a:rPr>
              <a:t>2 - Ảnh hưởng của bôi trơn tối thiểu (MQL) đến mòn dụng cụ cắt và nhám bề mặt khi tiện tinh thép 9 CrSi (9XC) đã qua tôi - Luận văn thạc sĩ của Hoàng Xuân Tứ thuộc đại học Thái Nguyên 2009</a:t>
            </a:r>
            <a:r>
              <a:rPr lang="en-US" sz="2400">
                <a:solidFill>
                  <a:srgbClr val="002060"/>
                </a:solidFill>
              </a:rPr>
              <a:t>. </a:t>
            </a:r>
            <a:endParaRPr lang="en-US" sz="2400">
              <a:solidFill>
                <a:srgbClr val="002060"/>
              </a:solidFill>
            </a:endParaRPr>
          </a:p>
        </p:txBody>
      </p:sp>
    </p:spTree>
    <p:extLst>
      <p:ext uri="{BB962C8B-B14F-4D97-AF65-F5344CB8AC3E}">
        <p14:creationId xmlns:p14="http://schemas.microsoft.com/office/powerpoint/2010/main" val="2378520483"/>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15663"/>
          </a:xfrm>
          <a:prstGeom prst="rect">
            <a:avLst/>
          </a:prstGeom>
        </p:spPr>
        <p:txBody>
          <a:bodyPr wrap="square">
            <a:spAutoFit/>
          </a:bodyPr>
          <a:lstStyle/>
          <a:p>
            <a:r>
              <a:rPr lang="en-US" sz="3000">
                <a:solidFill>
                  <a:srgbClr val="002060"/>
                </a:solidFill>
              </a:rPr>
              <a:t>1.3. Thực trạng các nghiên cứu ứng dụng phương pháp bôi trơn tối thiểu trong nước</a:t>
            </a:r>
            <a:endParaRPr lang="en-US" sz="3000">
              <a:solidFill>
                <a:srgbClr val="002060"/>
              </a:solidFill>
              <a:latin typeface="+mj-lt"/>
            </a:endParaRPr>
          </a:p>
        </p:txBody>
      </p:sp>
      <p:sp>
        <p:nvSpPr>
          <p:cNvPr id="4" name="Rectangle 3"/>
          <p:cNvSpPr/>
          <p:nvPr/>
        </p:nvSpPr>
        <p:spPr>
          <a:xfrm>
            <a:off x="228600" y="1752600"/>
            <a:ext cx="8686800" cy="4524315"/>
          </a:xfrm>
          <a:prstGeom prst="rect">
            <a:avLst/>
          </a:prstGeom>
        </p:spPr>
        <p:txBody>
          <a:bodyPr wrap="square">
            <a:spAutoFit/>
          </a:bodyPr>
          <a:lstStyle/>
          <a:p>
            <a:pPr indent="228600" algn="just"/>
            <a:r>
              <a:rPr lang="en-US" sz="2400" smtClean="0">
                <a:solidFill>
                  <a:srgbClr val="002060"/>
                </a:solidFill>
              </a:rPr>
              <a:t>3 </a:t>
            </a:r>
            <a:r>
              <a:rPr lang="en-US" sz="2400">
                <a:solidFill>
                  <a:srgbClr val="002060"/>
                </a:solidFill>
              </a:rPr>
              <a:t>- Nghiên cứu ảnh hưởng của bôi trơn - làm nguội tối thiểu dầu lạc đến tuổi bền dụng cụ cắt trong tiện cứng - Tạp chí khoa học công nghệ - Số: 88(12): 169 – 174. Các thí nghiệm tương ứng được thực hiện với cả 3 phương pháp: Sử dụng MQL Dầu lạc, </a:t>
            </a:r>
            <a:r>
              <a:rPr lang="en-US" sz="2400" smtClean="0">
                <a:solidFill>
                  <a:srgbClr val="002060"/>
                </a:solidFill>
              </a:rPr>
              <a:t>sử dụng </a:t>
            </a:r>
            <a:r>
              <a:rPr lang="en-US" sz="2400">
                <a:solidFill>
                  <a:srgbClr val="002060"/>
                </a:solidFill>
              </a:rPr>
              <a:t>MQL Emusil và không BT-LN (gia công khô) nhằm so sánh các ảnh hưởng </a:t>
            </a:r>
            <a:r>
              <a:rPr lang="en-US" sz="2400" smtClean="0">
                <a:solidFill>
                  <a:srgbClr val="002060"/>
                </a:solidFill>
              </a:rPr>
              <a:t>liên quan </a:t>
            </a:r>
            <a:r>
              <a:rPr lang="en-US" sz="2400">
                <a:solidFill>
                  <a:srgbClr val="002060"/>
                </a:solidFill>
              </a:rPr>
              <a:t>của các phương pháp BT-LN này. Dung dịch sử dụng MQL Dầu lạc là loại dầu </a:t>
            </a:r>
            <a:r>
              <a:rPr lang="en-US" sz="2400" smtClean="0">
                <a:solidFill>
                  <a:srgbClr val="002060"/>
                </a:solidFill>
              </a:rPr>
              <a:t>sản xuất </a:t>
            </a:r>
            <a:r>
              <a:rPr lang="en-US" sz="2400">
                <a:solidFill>
                  <a:srgbClr val="002060"/>
                </a:solidFill>
              </a:rPr>
              <a:t>tại Việt Nam</a:t>
            </a:r>
            <a:r>
              <a:rPr lang="en-US" sz="2400" smtClean="0">
                <a:solidFill>
                  <a:srgbClr val="002060"/>
                </a:solidFill>
              </a:rPr>
              <a:t>.</a:t>
            </a:r>
          </a:p>
          <a:p>
            <a:pPr indent="228600" algn="just"/>
            <a:r>
              <a:rPr lang="en-US" sz="2400">
                <a:solidFill>
                  <a:srgbClr val="002060"/>
                </a:solidFill>
              </a:rPr>
              <a:t>4 - Nghiên cứu ảnh hưởng của bôi trơn tối thiểu (MQL) đến quá trình tạo phoi khi tiện thép 9CrSi qua tôi - Tạp chí khoa học &amp; công nghệ - Số 104(04): 127 – 130. Sử dụng thành công dầu thực vật sẵn có ở Việt Nam  vào tiện cứng khi sử dụng phương pháp bôi trơn tối </a:t>
            </a:r>
            <a:r>
              <a:rPr lang="en-US" sz="2400">
                <a:solidFill>
                  <a:srgbClr val="002060"/>
                </a:solidFill>
              </a:rPr>
              <a:t>thiểu</a:t>
            </a:r>
            <a:r>
              <a:rPr lang="en-US" sz="2400" smtClean="0">
                <a:solidFill>
                  <a:srgbClr val="002060"/>
                </a:solidFill>
              </a:rPr>
              <a:t>.</a:t>
            </a:r>
            <a:endParaRPr lang="en-US" sz="2400">
              <a:solidFill>
                <a:srgbClr val="002060"/>
              </a:solidFill>
            </a:endParaRPr>
          </a:p>
        </p:txBody>
      </p:sp>
    </p:spTree>
    <p:extLst>
      <p:ext uri="{BB962C8B-B14F-4D97-AF65-F5344CB8AC3E}">
        <p14:creationId xmlns:p14="http://schemas.microsoft.com/office/powerpoint/2010/main" val="2553324654"/>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553998"/>
          </a:xfrm>
          <a:prstGeom prst="rect">
            <a:avLst/>
          </a:prstGeom>
        </p:spPr>
        <p:txBody>
          <a:bodyPr wrap="square">
            <a:spAutoFit/>
          </a:bodyPr>
          <a:lstStyle/>
          <a:p>
            <a:r>
              <a:rPr lang="en-US" sz="3000" smtClean="0">
                <a:solidFill>
                  <a:srgbClr val="002060"/>
                </a:solidFill>
              </a:rPr>
              <a:t>1.4 </a:t>
            </a:r>
            <a:r>
              <a:rPr lang="en-US" sz="3000">
                <a:solidFill>
                  <a:srgbClr val="002060"/>
                </a:solidFill>
              </a:rPr>
              <a:t>Khuyết điểm và hạn chế chưa làm được</a:t>
            </a:r>
          </a:p>
        </p:txBody>
      </p:sp>
      <p:sp>
        <p:nvSpPr>
          <p:cNvPr id="4" name="Rectangle 3"/>
          <p:cNvSpPr/>
          <p:nvPr/>
        </p:nvSpPr>
        <p:spPr>
          <a:xfrm>
            <a:off x="228600" y="1295400"/>
            <a:ext cx="8686800" cy="3785652"/>
          </a:xfrm>
          <a:prstGeom prst="rect">
            <a:avLst/>
          </a:prstGeom>
        </p:spPr>
        <p:txBody>
          <a:bodyPr wrap="square">
            <a:spAutoFit/>
          </a:bodyPr>
          <a:lstStyle/>
          <a:p>
            <a:pPr indent="228600" algn="just"/>
            <a:r>
              <a:rPr lang="en-US" sz="2400" smtClean="0">
                <a:solidFill>
                  <a:srgbClr val="002060"/>
                </a:solidFill>
              </a:rPr>
              <a:t>Chỉ </a:t>
            </a:r>
            <a:r>
              <a:rPr lang="en-US" sz="2400">
                <a:solidFill>
                  <a:srgbClr val="002060"/>
                </a:solidFill>
              </a:rPr>
              <a:t>tập trung nhiều trong gia công CNC tốc độ </a:t>
            </a:r>
            <a:r>
              <a:rPr lang="en-US" sz="2400" smtClean="0">
                <a:solidFill>
                  <a:srgbClr val="002060"/>
                </a:solidFill>
              </a:rPr>
              <a:t>thấp.</a:t>
            </a:r>
          </a:p>
          <a:p>
            <a:pPr indent="228600" algn="just"/>
            <a:r>
              <a:rPr lang="en-US" sz="2400" smtClean="0">
                <a:solidFill>
                  <a:srgbClr val="002060"/>
                </a:solidFill>
              </a:rPr>
              <a:t>Chỉ tập </a:t>
            </a:r>
            <a:r>
              <a:rPr lang="en-US" sz="2400">
                <a:solidFill>
                  <a:srgbClr val="002060"/>
                </a:solidFill>
              </a:rPr>
              <a:t>trung phần nhiều vào quá trình khoan khi gia công. </a:t>
            </a:r>
            <a:endParaRPr lang="en-US" sz="2400" smtClean="0">
              <a:solidFill>
                <a:srgbClr val="002060"/>
              </a:solidFill>
            </a:endParaRPr>
          </a:p>
          <a:p>
            <a:pPr indent="228600" algn="just"/>
            <a:r>
              <a:rPr lang="en-US" sz="2400" smtClean="0">
                <a:solidFill>
                  <a:srgbClr val="002060"/>
                </a:solidFill>
              </a:rPr>
              <a:t>Chưa </a:t>
            </a:r>
            <a:r>
              <a:rPr lang="en-US" sz="2400">
                <a:solidFill>
                  <a:srgbClr val="002060"/>
                </a:solidFill>
              </a:rPr>
              <a:t>tập trung nhiều vào lĩnh vực gia công cao tốc </a:t>
            </a:r>
            <a:r>
              <a:rPr lang="en-US" sz="2400" smtClean="0">
                <a:solidFill>
                  <a:srgbClr val="002060"/>
                </a:solidFill>
              </a:rPr>
              <a:t>hỗ trợ tạo </a:t>
            </a:r>
            <a:r>
              <a:rPr lang="en-US" sz="2400">
                <a:solidFill>
                  <a:srgbClr val="002060"/>
                </a:solidFill>
              </a:rPr>
              <a:t>mẫu nhanh. </a:t>
            </a:r>
            <a:endParaRPr lang="en-US" sz="2400" smtClean="0">
              <a:solidFill>
                <a:srgbClr val="002060"/>
              </a:solidFill>
            </a:endParaRPr>
          </a:p>
          <a:p>
            <a:pPr indent="228600" algn="just"/>
            <a:r>
              <a:rPr lang="en-US" sz="2400" smtClean="0">
                <a:solidFill>
                  <a:srgbClr val="002060"/>
                </a:solidFill>
              </a:rPr>
              <a:t>Trong </a:t>
            </a:r>
            <a:r>
              <a:rPr lang="en-US" sz="2400">
                <a:solidFill>
                  <a:srgbClr val="002060"/>
                </a:solidFill>
              </a:rPr>
              <a:t>gia công tốc độ </a:t>
            </a:r>
            <a:r>
              <a:rPr lang="en-US" sz="2400" smtClean="0">
                <a:solidFill>
                  <a:srgbClr val="002060"/>
                </a:solidFill>
              </a:rPr>
              <a:t>cao, chưa nghiên cứu tác </a:t>
            </a:r>
            <a:r>
              <a:rPr lang="en-US" sz="2400">
                <a:solidFill>
                  <a:srgbClr val="002060"/>
                </a:solidFill>
              </a:rPr>
              <a:t>động của các </a:t>
            </a:r>
            <a:r>
              <a:rPr lang="en-US" sz="2400">
                <a:solidFill>
                  <a:srgbClr val="002060"/>
                </a:solidFill>
              </a:rPr>
              <a:t>thông số như hướng đặt đầu phun, kích thước hạt sương khi phun, </a:t>
            </a:r>
            <a:r>
              <a:rPr lang="en-US" sz="2400">
                <a:solidFill>
                  <a:srgbClr val="002060"/>
                </a:solidFill>
              </a:rPr>
              <a:t>lưu </a:t>
            </a:r>
            <a:r>
              <a:rPr lang="en-US" sz="2400" smtClean="0">
                <a:solidFill>
                  <a:srgbClr val="002060"/>
                </a:solidFill>
              </a:rPr>
              <a:t>lượng</a:t>
            </a:r>
            <a:r>
              <a:rPr lang="en-US" sz="2400" smtClean="0">
                <a:solidFill>
                  <a:srgbClr val="002060"/>
                </a:solidFill>
              </a:rPr>
              <a:t> MQL ảnh hưởng đến </a:t>
            </a:r>
            <a:r>
              <a:rPr lang="en-US" sz="2400">
                <a:solidFill>
                  <a:srgbClr val="002060"/>
                </a:solidFill>
              </a:rPr>
              <a:t>chất lượng bề mặt của sản phẩm thì các nghiên cứu còn hạn chế. </a:t>
            </a:r>
            <a:endParaRPr lang="en-US" sz="2400" smtClean="0">
              <a:solidFill>
                <a:srgbClr val="002060"/>
              </a:solidFill>
            </a:endParaRPr>
          </a:p>
          <a:p>
            <a:pPr indent="228600" algn="just"/>
            <a:r>
              <a:rPr lang="en-US" sz="2400" smtClean="0">
                <a:solidFill>
                  <a:srgbClr val="FF0000"/>
                </a:solidFill>
              </a:rPr>
              <a:t>Do </a:t>
            </a:r>
            <a:r>
              <a:rPr lang="en-US" sz="2400">
                <a:solidFill>
                  <a:srgbClr val="FF0000"/>
                </a:solidFill>
              </a:rPr>
              <a:t>đó, việc nghiên cứu, thực nghiệm thêm cho vấn đề này là cần thiết.</a:t>
            </a:r>
          </a:p>
        </p:txBody>
      </p:sp>
    </p:spTree>
    <p:extLst>
      <p:ext uri="{BB962C8B-B14F-4D97-AF65-F5344CB8AC3E}">
        <p14:creationId xmlns:p14="http://schemas.microsoft.com/office/powerpoint/2010/main" val="936434967"/>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15663"/>
          </a:xfrm>
          <a:prstGeom prst="rect">
            <a:avLst/>
          </a:prstGeom>
        </p:spPr>
        <p:txBody>
          <a:bodyPr wrap="square">
            <a:spAutoFit/>
          </a:bodyPr>
          <a:lstStyle/>
          <a:p>
            <a:r>
              <a:rPr lang="en-US" sz="3000" smtClean="0">
                <a:solidFill>
                  <a:srgbClr val="002060"/>
                </a:solidFill>
              </a:rPr>
              <a:t>1.5 </a:t>
            </a:r>
            <a:r>
              <a:rPr lang="en-US" sz="3000">
                <a:solidFill>
                  <a:srgbClr val="002060"/>
                </a:solidFill>
              </a:rPr>
              <a:t>Một số hình ảnh về thiết bị của phương pháp bôi trơn tối thiểu</a:t>
            </a:r>
          </a:p>
        </p:txBody>
      </p:sp>
      <p:pic>
        <p:nvPicPr>
          <p:cNvPr id="2050" name="Picture 2" descr="tạo hỗn hợ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 y="1828800"/>
            <a:ext cx="3752850" cy="2821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Eliminator Metalworking Fluids Hemsa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1809750"/>
            <a:ext cx="2695575" cy="2897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409575" y="4707133"/>
            <a:ext cx="4572000" cy="830997"/>
          </a:xfrm>
          <a:prstGeom prst="rect">
            <a:avLst/>
          </a:prstGeom>
        </p:spPr>
        <p:txBody>
          <a:bodyPr>
            <a:spAutoFit/>
          </a:bodyPr>
          <a:lstStyle/>
          <a:p>
            <a:r>
              <a:rPr lang="en-US" sz="2400" smtClean="0">
                <a:solidFill>
                  <a:srgbClr val="002060"/>
                </a:solidFill>
                <a:ea typeface="Calibri" panose="020F0502020204030204" pitchFamily="34" charset="0"/>
              </a:rPr>
              <a:t>Thiết </a:t>
            </a:r>
            <a:r>
              <a:rPr lang="en-US" sz="2400">
                <a:solidFill>
                  <a:srgbClr val="002060"/>
                </a:solidFill>
                <a:ea typeface="Calibri" panose="020F0502020204030204" pitchFamily="34" charset="0"/>
              </a:rPr>
              <a:t>bị tạo hỗn hợp khí và dầu bôi trơn</a:t>
            </a:r>
            <a:endParaRPr lang="en-US" sz="2400">
              <a:solidFill>
                <a:srgbClr val="002060"/>
              </a:solidFill>
            </a:endParaRPr>
          </a:p>
        </p:txBody>
      </p:sp>
      <p:sp>
        <p:nvSpPr>
          <p:cNvPr id="6" name="Rectangle 5"/>
          <p:cNvSpPr/>
          <p:nvPr/>
        </p:nvSpPr>
        <p:spPr>
          <a:xfrm>
            <a:off x="5648325" y="4729126"/>
            <a:ext cx="2848857" cy="461665"/>
          </a:xfrm>
          <a:prstGeom prst="rect">
            <a:avLst/>
          </a:prstGeom>
        </p:spPr>
        <p:txBody>
          <a:bodyPr wrap="none">
            <a:spAutoFit/>
          </a:bodyPr>
          <a:lstStyle/>
          <a:p>
            <a:r>
              <a:rPr lang="en-US" sz="2400">
                <a:solidFill>
                  <a:srgbClr val="002060"/>
                </a:solidFill>
                <a:ea typeface="Calibri" panose="020F0502020204030204" pitchFamily="34" charset="0"/>
              </a:rPr>
              <a:t>Dầu bôi trơn-làm mát</a:t>
            </a:r>
            <a:endParaRPr lang="en-US" sz="2400">
              <a:solidFill>
                <a:srgbClr val="002060"/>
              </a:solidFill>
            </a:endParaRPr>
          </a:p>
        </p:txBody>
      </p:sp>
    </p:spTree>
    <p:extLst>
      <p:ext uri="{BB962C8B-B14F-4D97-AF65-F5344CB8AC3E}">
        <p14:creationId xmlns:p14="http://schemas.microsoft.com/office/powerpoint/2010/main" val="853731739"/>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15663"/>
          </a:xfrm>
          <a:prstGeom prst="rect">
            <a:avLst/>
          </a:prstGeom>
        </p:spPr>
        <p:txBody>
          <a:bodyPr wrap="square">
            <a:spAutoFit/>
          </a:bodyPr>
          <a:lstStyle/>
          <a:p>
            <a:r>
              <a:rPr lang="en-US" sz="3000" smtClean="0">
                <a:solidFill>
                  <a:srgbClr val="002060"/>
                </a:solidFill>
              </a:rPr>
              <a:t>1.5 </a:t>
            </a:r>
            <a:r>
              <a:rPr lang="en-US" sz="3000">
                <a:solidFill>
                  <a:srgbClr val="002060"/>
                </a:solidFill>
              </a:rPr>
              <a:t>Một số hình ảnh về thiết bị của phương pháp bôi trơn tối thiểu</a:t>
            </a:r>
          </a:p>
        </p:txBody>
      </p:sp>
      <p:sp>
        <p:nvSpPr>
          <p:cNvPr id="5" name="Rectangle 4"/>
          <p:cNvSpPr/>
          <p:nvPr/>
        </p:nvSpPr>
        <p:spPr>
          <a:xfrm>
            <a:off x="1462087" y="6172200"/>
            <a:ext cx="6296025" cy="461665"/>
          </a:xfrm>
          <a:prstGeom prst="rect">
            <a:avLst/>
          </a:prstGeom>
        </p:spPr>
        <p:txBody>
          <a:bodyPr wrap="square">
            <a:spAutoFit/>
          </a:bodyPr>
          <a:lstStyle/>
          <a:p>
            <a:pPr algn="ctr"/>
            <a:r>
              <a:rPr lang="en-US" sz="2400" smtClean="0">
                <a:solidFill>
                  <a:srgbClr val="002060"/>
                </a:solidFill>
                <a:ea typeface="Calibri" panose="020F0502020204030204" pitchFamily="34" charset="0"/>
              </a:rPr>
              <a:t>Hệ </a:t>
            </a:r>
            <a:r>
              <a:rPr lang="en-US" sz="2400">
                <a:solidFill>
                  <a:srgbClr val="002060"/>
                </a:solidFill>
                <a:ea typeface="Calibri" panose="020F0502020204030204" pitchFamily="34" charset="0"/>
              </a:rPr>
              <a:t>thống bơm và tạo hỗn hợp bôi trơn tối thiểu</a:t>
            </a:r>
          </a:p>
        </p:txBody>
      </p:sp>
      <p:pic>
        <p:nvPicPr>
          <p:cNvPr id="3074" name="Picture 2" descr="Modello%20C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60271"/>
            <a:ext cx="8153400" cy="4511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2937422"/>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15663"/>
          </a:xfrm>
          <a:prstGeom prst="rect">
            <a:avLst/>
          </a:prstGeom>
        </p:spPr>
        <p:txBody>
          <a:bodyPr wrap="square">
            <a:spAutoFit/>
          </a:bodyPr>
          <a:lstStyle/>
          <a:p>
            <a:r>
              <a:rPr lang="en-US" sz="3000" smtClean="0">
                <a:solidFill>
                  <a:srgbClr val="002060"/>
                </a:solidFill>
              </a:rPr>
              <a:t>1.5 </a:t>
            </a:r>
            <a:r>
              <a:rPr lang="en-US" sz="3000">
                <a:solidFill>
                  <a:srgbClr val="002060"/>
                </a:solidFill>
              </a:rPr>
              <a:t>Một số hình ảnh về thiết bị của phương pháp bôi trơn tối thiểu</a:t>
            </a:r>
          </a:p>
        </p:txBody>
      </p:sp>
      <p:sp>
        <p:nvSpPr>
          <p:cNvPr id="5" name="Rectangle 4"/>
          <p:cNvSpPr/>
          <p:nvPr/>
        </p:nvSpPr>
        <p:spPr>
          <a:xfrm>
            <a:off x="1462087" y="5715000"/>
            <a:ext cx="6296025" cy="461665"/>
          </a:xfrm>
          <a:prstGeom prst="rect">
            <a:avLst/>
          </a:prstGeom>
        </p:spPr>
        <p:txBody>
          <a:bodyPr wrap="square">
            <a:spAutoFit/>
          </a:bodyPr>
          <a:lstStyle/>
          <a:p>
            <a:pPr algn="ctr"/>
            <a:r>
              <a:rPr lang="en-US" sz="2400" smtClean="0">
                <a:solidFill>
                  <a:srgbClr val="002060"/>
                </a:solidFill>
                <a:ea typeface="Calibri" panose="020F0502020204030204" pitchFamily="34" charset="0"/>
              </a:rPr>
              <a:t>Đường </a:t>
            </a:r>
            <a:r>
              <a:rPr lang="en-US" sz="2400">
                <a:solidFill>
                  <a:srgbClr val="002060"/>
                </a:solidFill>
                <a:ea typeface="Calibri" panose="020F0502020204030204" pitchFamily="34" charset="0"/>
              </a:rPr>
              <a:t>dẫn bên ngoài và bên trong dụng cụ cắt</a:t>
            </a:r>
          </a:p>
        </p:txBody>
      </p:sp>
      <p:pic>
        <p:nvPicPr>
          <p:cNvPr id="4098" name="Picture 2" descr="minimal-quantity-lubrication-unit-53808-4608907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981200"/>
            <a:ext cx="3429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descr="intern-extern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2048021"/>
            <a:ext cx="4495800" cy="3133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636665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3169457" cy="553998"/>
          </a:xfrm>
          <a:prstGeom prst="rect">
            <a:avLst/>
          </a:prstGeom>
        </p:spPr>
        <p:txBody>
          <a:bodyPr wrap="none">
            <a:spAutoFit/>
          </a:bodyPr>
          <a:lstStyle/>
          <a:p>
            <a:pPr lvl="0" algn="just" defTabSz="914400">
              <a:tabLst>
                <a:tab pos="5937250" algn="r"/>
              </a:tabLst>
            </a:pPr>
            <a:r>
              <a:rPr lang="en-US" sz="3000" kern="0">
                <a:solidFill>
                  <a:srgbClr val="002060"/>
                </a:solidFill>
                <a:cs typeface="Times New Roman" pitchFamily="18" charset="0"/>
              </a:rPr>
              <a:t>1</a:t>
            </a:r>
            <a:r>
              <a:rPr lang="en-US" sz="3000" kern="0" smtClean="0">
                <a:solidFill>
                  <a:srgbClr val="002060"/>
                </a:solidFill>
                <a:cs typeface="Times New Roman" pitchFamily="18" charset="0"/>
              </a:rPr>
              <a:t>. </a:t>
            </a:r>
            <a:r>
              <a:rPr lang="en-US" sz="3000">
                <a:solidFill>
                  <a:srgbClr val="002060"/>
                </a:solidFill>
                <a:ea typeface="Calibri" panose="020F0502020204030204" pitchFamily="34" charset="0"/>
                <a:cs typeface="Times New Roman" panose="02020603050405020304" pitchFamily="18" charset="0"/>
              </a:rPr>
              <a:t>Tổng quan đề tài</a:t>
            </a:r>
            <a:endParaRPr lang="en-US" sz="3000">
              <a:solidFill>
                <a:srgbClr val="002060"/>
              </a:solidFill>
            </a:endParaRPr>
          </a:p>
        </p:txBody>
      </p:sp>
      <p:sp>
        <p:nvSpPr>
          <p:cNvPr id="3" name="Rectangle 2"/>
          <p:cNvSpPr/>
          <p:nvPr/>
        </p:nvSpPr>
        <p:spPr>
          <a:xfrm>
            <a:off x="533400" y="609600"/>
            <a:ext cx="8382000" cy="1015663"/>
          </a:xfrm>
          <a:prstGeom prst="rect">
            <a:avLst/>
          </a:prstGeom>
        </p:spPr>
        <p:txBody>
          <a:bodyPr wrap="square">
            <a:spAutoFit/>
          </a:bodyPr>
          <a:lstStyle/>
          <a:p>
            <a:r>
              <a:rPr lang="en-US" sz="3000" smtClean="0">
                <a:solidFill>
                  <a:srgbClr val="002060"/>
                </a:solidFill>
              </a:rPr>
              <a:t>1.5 </a:t>
            </a:r>
            <a:r>
              <a:rPr lang="en-US" sz="3000">
                <a:solidFill>
                  <a:srgbClr val="002060"/>
                </a:solidFill>
              </a:rPr>
              <a:t>Một số hình ảnh về thiết bị của phương pháp bôi trơn tối thiểu</a:t>
            </a:r>
          </a:p>
        </p:txBody>
      </p:sp>
      <p:sp>
        <p:nvSpPr>
          <p:cNvPr id="5" name="Rectangle 4"/>
          <p:cNvSpPr/>
          <p:nvPr/>
        </p:nvSpPr>
        <p:spPr>
          <a:xfrm>
            <a:off x="381000" y="5779353"/>
            <a:ext cx="4038600" cy="830997"/>
          </a:xfrm>
          <a:prstGeom prst="rect">
            <a:avLst/>
          </a:prstGeom>
        </p:spPr>
        <p:txBody>
          <a:bodyPr wrap="square">
            <a:spAutoFit/>
          </a:bodyPr>
          <a:lstStyle/>
          <a:p>
            <a:pPr algn="just"/>
            <a:r>
              <a:rPr lang="en-US" sz="2400" smtClean="0">
                <a:solidFill>
                  <a:srgbClr val="002060"/>
                </a:solidFill>
                <a:ea typeface="Calibri" panose="020F0502020204030204" pitchFamily="34" charset="0"/>
              </a:rPr>
              <a:t>Thiết </a:t>
            </a:r>
            <a:r>
              <a:rPr lang="en-US" sz="2400">
                <a:solidFill>
                  <a:srgbClr val="002060"/>
                </a:solidFill>
                <a:ea typeface="Calibri" panose="020F0502020204030204" pitchFamily="34" charset="0"/>
              </a:rPr>
              <a:t>bị bôi trơn được lắp trên máy công </a:t>
            </a:r>
            <a:r>
              <a:rPr lang="en-US" sz="2400"/>
              <a:t>cụ</a:t>
            </a:r>
            <a:endParaRPr lang="en-US" sz="2400">
              <a:solidFill>
                <a:srgbClr val="002060"/>
              </a:solidFill>
              <a:ea typeface="Calibri" panose="020F0502020204030204" pitchFamily="34" charset="0"/>
            </a:endParaRPr>
          </a:p>
        </p:txBody>
      </p:sp>
      <p:pic>
        <p:nvPicPr>
          <p:cNvPr id="5122" name="Picture 2" descr="minimalmengenschmieru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3425" y="1295400"/>
            <a:ext cx="3990975" cy="531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6742922"/>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4278222" cy="553998"/>
          </a:xfrm>
          <a:prstGeom prst="rect">
            <a:avLst/>
          </a:prstGeom>
        </p:spPr>
        <p:txBody>
          <a:bodyPr wrap="none">
            <a:spAutoFit/>
          </a:bodyPr>
          <a:lstStyle/>
          <a:p>
            <a:pPr lvl="0" algn="just" defTabSz="914400">
              <a:tabLst>
                <a:tab pos="5937250" algn="r"/>
              </a:tabLst>
            </a:pPr>
            <a:r>
              <a:rPr lang="en-US" sz="3000" smtClean="0">
                <a:solidFill>
                  <a:srgbClr val="002060"/>
                </a:solidFill>
              </a:rPr>
              <a:t>2</a:t>
            </a:r>
            <a:r>
              <a:rPr lang="en-US" sz="3000">
                <a:solidFill>
                  <a:srgbClr val="002060"/>
                </a:solidFill>
              </a:rPr>
              <a:t>. Tính cấp thiết của đề tài</a:t>
            </a:r>
          </a:p>
        </p:txBody>
      </p:sp>
      <p:sp>
        <p:nvSpPr>
          <p:cNvPr id="6" name="Rectangle 5"/>
          <p:cNvSpPr/>
          <p:nvPr/>
        </p:nvSpPr>
        <p:spPr>
          <a:xfrm>
            <a:off x="228600" y="914400"/>
            <a:ext cx="8686800" cy="5262979"/>
          </a:xfrm>
          <a:prstGeom prst="rect">
            <a:avLst/>
          </a:prstGeom>
        </p:spPr>
        <p:txBody>
          <a:bodyPr wrap="square">
            <a:spAutoFit/>
          </a:bodyPr>
          <a:lstStyle/>
          <a:p>
            <a:pPr indent="228600" algn="just"/>
            <a:r>
              <a:rPr lang="en-US" sz="2400">
                <a:solidFill>
                  <a:srgbClr val="002060"/>
                </a:solidFill>
              </a:rPr>
              <a:t>Khi gia công tốc độ cao thì vận tốc cắt và vận tốc chạy dao là rất lớn do đó dụng cụ cắt sẽ mòn rất nhanh, đây chính là nguyên nhân dẫn đến độ nhẵn bóng bề mặt chi tiết gia công tinh không cao. </a:t>
            </a:r>
            <a:endParaRPr lang="en-US" sz="2400" smtClean="0">
              <a:solidFill>
                <a:srgbClr val="002060"/>
              </a:solidFill>
            </a:endParaRPr>
          </a:p>
          <a:p>
            <a:pPr indent="228600" algn="just"/>
            <a:r>
              <a:rPr lang="en-US" sz="2400" smtClean="0">
                <a:solidFill>
                  <a:srgbClr val="002060"/>
                </a:solidFill>
              </a:rPr>
              <a:t>Dung dịch trơn nguội có khả năng làm giảm ma sát trong vùng cắt, tải nhiệt ra khỏi vùng cắt, hạn chế tác dụng xấu của nhiệt độ đối với dụng cụ cắt. Đảm bảo nhiệt độ ở vùng cắt luôn ổn định. Giúp vận chuyển phoi ra khỏi vùng cắt dễ dàng. Tuy </a:t>
            </a:r>
            <a:r>
              <a:rPr lang="en-US" sz="2400">
                <a:solidFill>
                  <a:srgbClr val="002060"/>
                </a:solidFill>
              </a:rPr>
              <a:t>nhiên, sử dụng dung dịch trơn nguội trong quá trình gia công hiện nay cho thấy nhược điểm của nó là gây ô nhiễm môi trường và độc hại đối với lao </a:t>
            </a:r>
            <a:r>
              <a:rPr lang="en-US" sz="2400" smtClean="0">
                <a:solidFill>
                  <a:srgbClr val="002060"/>
                </a:solidFill>
              </a:rPr>
              <a:t>động,</a:t>
            </a:r>
            <a:r>
              <a:rPr lang="en-US" sz="2400" smtClean="0">
                <a:solidFill>
                  <a:srgbClr val="002060"/>
                </a:solidFill>
              </a:rPr>
              <a:t> chi </a:t>
            </a:r>
            <a:r>
              <a:rPr lang="en-US" sz="2400">
                <a:solidFill>
                  <a:srgbClr val="002060"/>
                </a:solidFill>
              </a:rPr>
              <a:t>phí </a:t>
            </a:r>
            <a:r>
              <a:rPr lang="en-US" sz="2400" smtClean="0">
                <a:solidFill>
                  <a:srgbClr val="002060"/>
                </a:solidFill>
              </a:rPr>
              <a:t>cao, mất </a:t>
            </a:r>
            <a:r>
              <a:rPr lang="en-US" sz="2400">
                <a:solidFill>
                  <a:srgbClr val="002060"/>
                </a:solidFill>
              </a:rPr>
              <a:t>thời gian làm sạch phôi, dụng cụ và máy móc. </a:t>
            </a:r>
          </a:p>
          <a:p>
            <a:pPr indent="228600" algn="just"/>
            <a:r>
              <a:rPr lang="en-US" sz="2400" smtClean="0">
                <a:solidFill>
                  <a:srgbClr val="002060"/>
                </a:solidFill>
              </a:rPr>
              <a:t>Trong </a:t>
            </a:r>
            <a:r>
              <a:rPr lang="en-US" sz="2400">
                <a:solidFill>
                  <a:srgbClr val="002060"/>
                </a:solidFill>
              </a:rPr>
              <a:t>một số trường hợp thì việc sử dụng dung dịch trơn nguội sẽ gây nên hiện tượng sốc nhiệt cho lưỡi cắt của dao</a:t>
            </a:r>
            <a:r>
              <a:rPr lang="en-US" sz="2400">
                <a:solidFill>
                  <a:srgbClr val="002060"/>
                </a:solidFill>
              </a:rPr>
              <a:t>. </a:t>
            </a:r>
            <a:r>
              <a:rPr lang="en-US" sz="2400" smtClean="0">
                <a:solidFill>
                  <a:srgbClr val="002060"/>
                </a:solidFill>
              </a:rPr>
              <a:t>Hậu </a:t>
            </a:r>
            <a:r>
              <a:rPr lang="en-US" sz="2400">
                <a:solidFill>
                  <a:srgbClr val="002060"/>
                </a:solidFill>
              </a:rPr>
              <a:t>quả là trên lưỡi cắt sinh ra các vết nứt do nhiệt, có thể gây tróc và sớm làm hỏng dao</a:t>
            </a:r>
            <a:r>
              <a:rPr lang="en-US" sz="2400">
                <a:solidFill>
                  <a:srgbClr val="002060"/>
                </a:solidFill>
              </a:rPr>
              <a:t>. </a:t>
            </a:r>
            <a:endParaRPr lang="en-US" sz="2400">
              <a:solidFill>
                <a:srgbClr val="002060"/>
              </a:solidFill>
            </a:endParaRPr>
          </a:p>
        </p:txBody>
      </p:sp>
    </p:spTree>
    <p:extLst>
      <p:ext uri="{BB962C8B-B14F-4D97-AF65-F5344CB8AC3E}">
        <p14:creationId xmlns:p14="http://schemas.microsoft.com/office/powerpoint/2010/main" val="2511780020"/>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4278222" cy="553998"/>
          </a:xfrm>
          <a:prstGeom prst="rect">
            <a:avLst/>
          </a:prstGeom>
        </p:spPr>
        <p:txBody>
          <a:bodyPr wrap="none">
            <a:spAutoFit/>
          </a:bodyPr>
          <a:lstStyle/>
          <a:p>
            <a:pPr lvl="0" algn="just" defTabSz="914400">
              <a:tabLst>
                <a:tab pos="5937250" algn="r"/>
              </a:tabLst>
            </a:pPr>
            <a:r>
              <a:rPr lang="en-US" sz="3000" smtClean="0">
                <a:solidFill>
                  <a:srgbClr val="002060"/>
                </a:solidFill>
              </a:rPr>
              <a:t>2</a:t>
            </a:r>
            <a:r>
              <a:rPr lang="en-US" sz="3000">
                <a:solidFill>
                  <a:srgbClr val="002060"/>
                </a:solidFill>
              </a:rPr>
              <a:t>. Tính cấp thiết của đề tài</a:t>
            </a:r>
          </a:p>
        </p:txBody>
      </p:sp>
      <p:sp>
        <p:nvSpPr>
          <p:cNvPr id="6" name="Rectangle 5"/>
          <p:cNvSpPr/>
          <p:nvPr/>
        </p:nvSpPr>
        <p:spPr>
          <a:xfrm>
            <a:off x="228600" y="914400"/>
            <a:ext cx="8686800" cy="5632311"/>
          </a:xfrm>
          <a:prstGeom prst="rect">
            <a:avLst/>
          </a:prstGeom>
        </p:spPr>
        <p:txBody>
          <a:bodyPr wrap="square">
            <a:spAutoFit/>
          </a:bodyPr>
          <a:lstStyle/>
          <a:p>
            <a:pPr indent="228600" algn="just"/>
            <a:r>
              <a:rPr lang="en-US" sz="2400" smtClean="0">
                <a:solidFill>
                  <a:srgbClr val="002060"/>
                </a:solidFill>
              </a:rPr>
              <a:t>Trường hợp gia công không sử dụng dung dịch trơn nguội được gọi là gia công khô (Dry machining). </a:t>
            </a:r>
            <a:r>
              <a:rPr lang="en-US" sz="2400" smtClean="0">
                <a:solidFill>
                  <a:srgbClr val="002060"/>
                </a:solidFill>
              </a:rPr>
              <a:t>K</a:t>
            </a:r>
            <a:r>
              <a:rPr lang="en-US" sz="2400" smtClean="0">
                <a:solidFill>
                  <a:srgbClr val="002060"/>
                </a:solidFill>
              </a:rPr>
              <a:t>hi đó, máy phải có khả năng tản nhiệt nhanh, không chất đống phoi khô nóng và không tích lũy nhiệt ở bất kỳ khu vực nào của máy vì phoi có thể gây nên sự quá nhiệt trong máy. Các hạt bay lơ lửng phải được hút chân không ra khỏi máy. Bộ phận dẫn hướng của máy phải được làm kín nhằm ngăn chặn sự xâm nhập của bụi sinh ra từ phoi… Thêm vào đó, máy gia công khô này cần có khu vực gia công được thiết kế biệt lập với khung máy nhằm tối thiểu sự giãn nở nhiệt do khung máy tiếp xúc với phoi nóng. </a:t>
            </a:r>
          </a:p>
          <a:p>
            <a:pPr indent="228600" algn="just"/>
            <a:r>
              <a:rPr lang="en-US" sz="2400">
                <a:solidFill>
                  <a:srgbClr val="002060"/>
                </a:solidFill>
              </a:rPr>
              <a:t>Phương pháp gia công khô đòi hỏi năng lượng sử dụng cho quá trình cắt rất lớn. Thêm vào đó phương pháp gia công khô làm giảm tuổi thọ của dụng cụ cắt và chất lượng bề mặt khi gia công tinh lần cuối, để khắc phục nhược điểm này cần phải giảm tốc độ chạy dao và chiều sâu cắt, điều này dẫn đến năng suất cắt giảm xuống</a:t>
            </a:r>
            <a:r>
              <a:rPr lang="en-US" sz="2400">
                <a:solidFill>
                  <a:srgbClr val="002060"/>
                </a:solidFill>
              </a:rPr>
              <a:t>. </a:t>
            </a:r>
            <a:endParaRPr lang="en-US" sz="2400">
              <a:solidFill>
                <a:srgbClr val="002060"/>
              </a:solidFill>
            </a:endParaRPr>
          </a:p>
        </p:txBody>
      </p:sp>
    </p:spTree>
    <p:extLst>
      <p:ext uri="{BB962C8B-B14F-4D97-AF65-F5344CB8AC3E}">
        <p14:creationId xmlns:p14="http://schemas.microsoft.com/office/powerpoint/2010/main" val="3131596210"/>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4278222" cy="553998"/>
          </a:xfrm>
          <a:prstGeom prst="rect">
            <a:avLst/>
          </a:prstGeom>
        </p:spPr>
        <p:txBody>
          <a:bodyPr wrap="none">
            <a:spAutoFit/>
          </a:bodyPr>
          <a:lstStyle/>
          <a:p>
            <a:pPr lvl="0" algn="just" defTabSz="914400">
              <a:tabLst>
                <a:tab pos="5937250" algn="r"/>
              </a:tabLst>
            </a:pPr>
            <a:r>
              <a:rPr lang="en-US" sz="3000" smtClean="0">
                <a:solidFill>
                  <a:srgbClr val="002060"/>
                </a:solidFill>
              </a:rPr>
              <a:t>2</a:t>
            </a:r>
            <a:r>
              <a:rPr lang="en-US" sz="3000">
                <a:solidFill>
                  <a:srgbClr val="002060"/>
                </a:solidFill>
              </a:rPr>
              <a:t>. Tính cấp thiết của đề tài</a:t>
            </a:r>
          </a:p>
        </p:txBody>
      </p:sp>
      <p:sp>
        <p:nvSpPr>
          <p:cNvPr id="6" name="Rectangle 5"/>
          <p:cNvSpPr/>
          <p:nvPr/>
        </p:nvSpPr>
        <p:spPr>
          <a:xfrm>
            <a:off x="228600" y="914400"/>
            <a:ext cx="8686800" cy="5632311"/>
          </a:xfrm>
          <a:prstGeom prst="rect">
            <a:avLst/>
          </a:prstGeom>
        </p:spPr>
        <p:txBody>
          <a:bodyPr wrap="square">
            <a:spAutoFit/>
          </a:bodyPr>
          <a:lstStyle/>
          <a:p>
            <a:pPr indent="228600" algn="just"/>
            <a:r>
              <a:rPr lang="en-US" sz="2400" smtClean="0">
                <a:solidFill>
                  <a:srgbClr val="002060"/>
                </a:solidFill>
              </a:rPr>
              <a:t>Nhìn </a:t>
            </a:r>
            <a:r>
              <a:rPr lang="en-US" sz="2400">
                <a:solidFill>
                  <a:srgbClr val="002060"/>
                </a:solidFill>
              </a:rPr>
              <a:t>chung, phương pháp gia công khô có ưu điểm nhưng đòi hỏi phức tạp về thiết </a:t>
            </a:r>
            <a:r>
              <a:rPr lang="en-US" sz="2400" smtClean="0">
                <a:solidFill>
                  <a:srgbClr val="002060"/>
                </a:solidFill>
              </a:rPr>
              <a:t>kế.</a:t>
            </a:r>
            <a:endParaRPr lang="en-US" sz="2400">
              <a:solidFill>
                <a:srgbClr val="002060"/>
              </a:solidFill>
            </a:endParaRPr>
          </a:p>
          <a:p>
            <a:pPr indent="228600" algn="just"/>
            <a:r>
              <a:rPr lang="en-US" sz="2400">
                <a:solidFill>
                  <a:srgbClr val="002060"/>
                </a:solidFill>
              </a:rPr>
              <a:t>Để khắc phục các nhược điểm của phương pháp làm nguội bằng dụng dịch và phương pháp gia công khô người ta đưa ra phương pháp bôi trơn làm nguội tối thiểu (Minimum Quantity Lubrication - MQL). Do vậy mà việc nghiên cứu và ứng dụng công nghệ bôi  trơn làm nguội tối thiểu (Minimum Quantity Lubricant - MQL) cho quá trình gia công là cấp thiết và cần được phát triển.</a:t>
            </a:r>
          </a:p>
          <a:p>
            <a:pPr indent="228600" algn="just"/>
            <a:r>
              <a:rPr lang="en-US" sz="2400">
                <a:solidFill>
                  <a:srgbClr val="002060"/>
                </a:solidFill>
              </a:rPr>
              <a:t>Phương pháp bôi trơn tối thiểu sử dụng dầu thực vật làm dung dịch bôi trơn với lưu lượng khoảng từ 50 - 500 ml/1 giờ, nhỏ hơn rất nhiều so với phương pháp tưới tràn (có thể lên tới 10 lít / phút). Phương pháp bôi trơn làm nguội tối thiểu có ý nghĩa bảo vệ môi trường và người lao động, đồng thời nó còn mang lại hiệu quả về kinh tế do tiết kiệm được dầu bôi trơn, giảm thời gian làm sạch phôi, dụng cụ cắt và máy </a:t>
            </a:r>
            <a:r>
              <a:rPr lang="en-US" sz="2400">
                <a:solidFill>
                  <a:srgbClr val="002060"/>
                </a:solidFill>
              </a:rPr>
              <a:t>móc</a:t>
            </a:r>
            <a:r>
              <a:rPr lang="en-US" sz="2400" smtClean="0">
                <a:solidFill>
                  <a:srgbClr val="002060"/>
                </a:solidFill>
              </a:rPr>
              <a:t>.</a:t>
            </a:r>
            <a:endParaRPr lang="en-US" sz="2400">
              <a:solidFill>
                <a:srgbClr val="002060"/>
              </a:solidFill>
            </a:endParaRPr>
          </a:p>
        </p:txBody>
      </p:sp>
    </p:spTree>
    <p:extLst>
      <p:ext uri="{BB962C8B-B14F-4D97-AF65-F5344CB8AC3E}">
        <p14:creationId xmlns:p14="http://schemas.microsoft.com/office/powerpoint/2010/main" val="1068755924"/>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4278222" cy="553998"/>
          </a:xfrm>
          <a:prstGeom prst="rect">
            <a:avLst/>
          </a:prstGeom>
        </p:spPr>
        <p:txBody>
          <a:bodyPr wrap="none">
            <a:spAutoFit/>
          </a:bodyPr>
          <a:lstStyle/>
          <a:p>
            <a:pPr lvl="0" algn="just" defTabSz="914400">
              <a:tabLst>
                <a:tab pos="5937250" algn="r"/>
              </a:tabLst>
            </a:pPr>
            <a:r>
              <a:rPr lang="en-US" sz="3000" smtClean="0">
                <a:solidFill>
                  <a:srgbClr val="002060"/>
                </a:solidFill>
              </a:rPr>
              <a:t>2</a:t>
            </a:r>
            <a:r>
              <a:rPr lang="en-US" sz="3000">
                <a:solidFill>
                  <a:srgbClr val="002060"/>
                </a:solidFill>
              </a:rPr>
              <a:t>. Tính cấp thiết của đề tài</a:t>
            </a:r>
          </a:p>
        </p:txBody>
      </p:sp>
      <p:sp>
        <p:nvSpPr>
          <p:cNvPr id="6" name="Rectangle 5"/>
          <p:cNvSpPr/>
          <p:nvPr/>
        </p:nvSpPr>
        <p:spPr>
          <a:xfrm>
            <a:off x="228600" y="762000"/>
            <a:ext cx="8686800" cy="6001643"/>
          </a:xfrm>
          <a:prstGeom prst="rect">
            <a:avLst/>
          </a:prstGeom>
        </p:spPr>
        <p:txBody>
          <a:bodyPr wrap="square">
            <a:spAutoFit/>
          </a:bodyPr>
          <a:lstStyle/>
          <a:p>
            <a:pPr indent="228600" algn="just"/>
            <a:r>
              <a:rPr lang="en-US" sz="2400">
                <a:solidFill>
                  <a:srgbClr val="002060"/>
                </a:solidFill>
              </a:rPr>
              <a:t>Ở Việt Nam những năm gần đây, việc nghiên cứu và ứng dụng công nghệ bôi </a:t>
            </a:r>
            <a:r>
              <a:rPr lang="en-US" sz="2400" smtClean="0">
                <a:solidFill>
                  <a:srgbClr val="002060"/>
                </a:solidFill>
              </a:rPr>
              <a:t>trơn </a:t>
            </a:r>
            <a:r>
              <a:rPr lang="en-US" sz="2400">
                <a:solidFill>
                  <a:srgbClr val="002060"/>
                </a:solidFill>
              </a:rPr>
              <a:t>làm nguội tối thiểu </a:t>
            </a:r>
            <a:r>
              <a:rPr lang="en-US" sz="2400" smtClean="0">
                <a:solidFill>
                  <a:srgbClr val="002060"/>
                </a:solidFill>
              </a:rPr>
              <a:t>trong </a:t>
            </a:r>
            <a:r>
              <a:rPr lang="en-US" sz="2400">
                <a:solidFill>
                  <a:srgbClr val="002060"/>
                </a:solidFill>
              </a:rPr>
              <a:t>gia công cao tốc </a:t>
            </a:r>
            <a:r>
              <a:rPr lang="en-US" sz="2400" smtClean="0">
                <a:solidFill>
                  <a:srgbClr val="002060"/>
                </a:solidFill>
              </a:rPr>
              <a:t>hầu </a:t>
            </a:r>
            <a:r>
              <a:rPr lang="en-US" sz="2400">
                <a:solidFill>
                  <a:srgbClr val="002060"/>
                </a:solidFill>
              </a:rPr>
              <a:t>như chưa được quan tâm. Với những lợi ích </a:t>
            </a:r>
            <a:r>
              <a:rPr lang="en-US" sz="2400">
                <a:solidFill>
                  <a:srgbClr val="002060"/>
                </a:solidFill>
              </a:rPr>
              <a:t>mà </a:t>
            </a:r>
            <a:r>
              <a:rPr lang="en-US" sz="2400" smtClean="0">
                <a:solidFill>
                  <a:srgbClr val="002060"/>
                </a:solidFill>
              </a:rPr>
              <a:t>phương </a:t>
            </a:r>
            <a:r>
              <a:rPr lang="en-US" sz="2400">
                <a:solidFill>
                  <a:srgbClr val="002060"/>
                </a:solidFill>
              </a:rPr>
              <a:t>pháp bôi trơn làm nguội tối </a:t>
            </a:r>
            <a:r>
              <a:rPr lang="en-US" sz="2400">
                <a:solidFill>
                  <a:srgbClr val="002060"/>
                </a:solidFill>
              </a:rPr>
              <a:t>thiểu </a:t>
            </a:r>
            <a:r>
              <a:rPr lang="en-US" sz="2400" smtClean="0">
                <a:solidFill>
                  <a:srgbClr val="002060"/>
                </a:solidFill>
              </a:rPr>
              <a:t>giải </a:t>
            </a:r>
            <a:r>
              <a:rPr lang="en-US" sz="2400">
                <a:solidFill>
                  <a:srgbClr val="002060"/>
                </a:solidFill>
              </a:rPr>
              <a:t>quyết các </a:t>
            </a:r>
            <a:r>
              <a:rPr lang="en-US" sz="2400">
                <a:solidFill>
                  <a:srgbClr val="002060"/>
                </a:solidFill>
              </a:rPr>
              <a:t>nhược </a:t>
            </a:r>
            <a:r>
              <a:rPr lang="en-US" sz="2400" smtClean="0">
                <a:solidFill>
                  <a:srgbClr val="002060"/>
                </a:solidFill>
              </a:rPr>
              <a:t>điểm của </a:t>
            </a:r>
            <a:r>
              <a:rPr lang="en-US" sz="2400">
                <a:solidFill>
                  <a:srgbClr val="002060"/>
                </a:solidFill>
              </a:rPr>
              <a:t>phương pháp tưới tràn, gia công khô có như:</a:t>
            </a:r>
          </a:p>
          <a:p>
            <a:pPr marL="342900" indent="-342900" algn="just">
              <a:buFontTx/>
              <a:buChar char="-"/>
            </a:pPr>
            <a:r>
              <a:rPr lang="en-US" sz="2400">
                <a:solidFill>
                  <a:srgbClr val="002060"/>
                </a:solidFill>
              </a:rPr>
              <a:t>Tránh tác hại gây ô nhiễm môi trường.</a:t>
            </a:r>
          </a:p>
          <a:p>
            <a:pPr marL="342900" indent="-342900" algn="just">
              <a:buFontTx/>
              <a:buChar char="-"/>
            </a:pPr>
            <a:r>
              <a:rPr lang="en-US" sz="2400">
                <a:solidFill>
                  <a:srgbClr val="002060"/>
                </a:solidFill>
              </a:rPr>
              <a:t>Không độc hại với người lao động.</a:t>
            </a:r>
          </a:p>
          <a:p>
            <a:pPr marL="342900" indent="-342900" algn="just">
              <a:buFontTx/>
              <a:buChar char="-"/>
            </a:pPr>
            <a:r>
              <a:rPr lang="en-US" sz="2400">
                <a:solidFill>
                  <a:srgbClr val="002060"/>
                </a:solidFill>
              </a:rPr>
              <a:t>Giảm chi phí gia công.</a:t>
            </a:r>
          </a:p>
          <a:p>
            <a:pPr marL="342900" indent="-342900" algn="just">
              <a:buFontTx/>
              <a:buChar char="-"/>
            </a:pPr>
            <a:r>
              <a:rPr lang="en-US" sz="2400">
                <a:solidFill>
                  <a:srgbClr val="002060"/>
                </a:solidFill>
              </a:rPr>
              <a:t>Làm giảm tối thiểu thời gian làm sạch phôi, dụng cụ và máy móc. </a:t>
            </a:r>
          </a:p>
          <a:p>
            <a:pPr marL="342900" indent="-342900" algn="just">
              <a:buFontTx/>
              <a:buChar char="-"/>
            </a:pPr>
            <a:r>
              <a:rPr lang="en-US" sz="2400">
                <a:solidFill>
                  <a:srgbClr val="002060"/>
                </a:solidFill>
              </a:rPr>
              <a:t>Làm giảm chi phí để làm sạch và xử lý phoi.</a:t>
            </a:r>
          </a:p>
          <a:p>
            <a:pPr marL="342900" indent="-342900" algn="just">
              <a:buFontTx/>
              <a:buChar char="-"/>
            </a:pPr>
            <a:r>
              <a:rPr lang="en-US" sz="2400">
                <a:solidFill>
                  <a:srgbClr val="002060"/>
                </a:solidFill>
              </a:rPr>
              <a:t>Tăng tuổi thọ dụng cụ cắt.</a:t>
            </a:r>
          </a:p>
          <a:p>
            <a:pPr marL="342900" indent="-342900" algn="just">
              <a:buFontTx/>
              <a:buChar char="-"/>
            </a:pPr>
            <a:r>
              <a:rPr lang="en-US" sz="2400">
                <a:solidFill>
                  <a:srgbClr val="002060"/>
                </a:solidFill>
              </a:rPr>
              <a:t>Tăng độ nhẵn bóng bề mặt chi tiết gia công tinh.</a:t>
            </a:r>
          </a:p>
          <a:p>
            <a:pPr marL="342900" indent="-342900" algn="just">
              <a:buFontTx/>
              <a:buChar char="-"/>
            </a:pPr>
            <a:r>
              <a:rPr lang="en-US" sz="2400">
                <a:solidFill>
                  <a:srgbClr val="002060"/>
                </a:solidFill>
              </a:rPr>
              <a:t>Giảm năng lượng sử dụng cho quá trình </a:t>
            </a:r>
            <a:r>
              <a:rPr lang="en-US" sz="2400">
                <a:solidFill>
                  <a:srgbClr val="002060"/>
                </a:solidFill>
              </a:rPr>
              <a:t>cắt</a:t>
            </a:r>
            <a:r>
              <a:rPr lang="en-US" sz="2400" smtClean="0">
                <a:solidFill>
                  <a:srgbClr val="002060"/>
                </a:solidFill>
              </a:rPr>
              <a:t>.</a:t>
            </a:r>
          </a:p>
          <a:p>
            <a:pPr marL="342900" indent="-342900" algn="just">
              <a:buFontTx/>
              <a:buChar char="-"/>
            </a:pPr>
            <a:r>
              <a:rPr lang="en-US" sz="2400" smtClean="0">
                <a:solidFill>
                  <a:srgbClr val="002060"/>
                </a:solidFill>
              </a:rPr>
              <a:t>Kết cấu và lắp đặt đơn giản.</a:t>
            </a:r>
            <a:endParaRPr lang="en-US" sz="2400">
              <a:solidFill>
                <a:srgbClr val="002060"/>
              </a:solidFill>
            </a:endParaRPr>
          </a:p>
          <a:p>
            <a:pPr indent="228600" algn="just"/>
            <a:r>
              <a:rPr lang="en-US" sz="2400" smtClean="0">
                <a:solidFill>
                  <a:srgbClr val="002060"/>
                </a:solidFill>
              </a:rPr>
              <a:t>Tôi nhận thấy nghiên </a:t>
            </a:r>
            <a:r>
              <a:rPr lang="en-US" sz="2400">
                <a:solidFill>
                  <a:srgbClr val="002060"/>
                </a:solidFill>
              </a:rPr>
              <a:t>cứu: "</a:t>
            </a:r>
            <a:r>
              <a:rPr lang="en-US" sz="2400" b="1" i="1">
                <a:solidFill>
                  <a:srgbClr val="002060"/>
                </a:solidFill>
              </a:rPr>
              <a:t>Ảnh hưởng của bôi trơn làm nguội tối thiểu trong gia công </a:t>
            </a:r>
            <a:r>
              <a:rPr lang="en-US" sz="2400" b="1" i="1" smtClean="0">
                <a:solidFill>
                  <a:srgbClr val="002060"/>
                </a:solidFill>
              </a:rPr>
              <a:t>cao </a:t>
            </a:r>
            <a:r>
              <a:rPr lang="en-US" sz="2400" b="1" i="1">
                <a:solidFill>
                  <a:srgbClr val="002060"/>
                </a:solidFill>
              </a:rPr>
              <a:t>tốc</a:t>
            </a:r>
            <a:r>
              <a:rPr lang="en-US" sz="2400">
                <a:solidFill>
                  <a:srgbClr val="002060"/>
                </a:solidFill>
              </a:rPr>
              <a:t>" </a:t>
            </a:r>
            <a:r>
              <a:rPr lang="en-US" sz="2400" smtClean="0">
                <a:solidFill>
                  <a:srgbClr val="002060"/>
                </a:solidFill>
              </a:rPr>
              <a:t>là cần thiết.</a:t>
            </a:r>
            <a:endParaRPr lang="en-US" sz="2400">
              <a:solidFill>
                <a:srgbClr val="002060"/>
              </a:solidFill>
            </a:endParaRPr>
          </a:p>
        </p:txBody>
      </p:sp>
    </p:spTree>
    <p:extLst>
      <p:ext uri="{BB962C8B-B14F-4D97-AF65-F5344CB8AC3E}">
        <p14:creationId xmlns:p14="http://schemas.microsoft.com/office/powerpoint/2010/main" val="2905020039"/>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3361818" cy="553998"/>
          </a:xfrm>
          <a:prstGeom prst="rect">
            <a:avLst/>
          </a:prstGeom>
        </p:spPr>
        <p:txBody>
          <a:bodyPr wrap="none">
            <a:spAutoFit/>
          </a:bodyPr>
          <a:lstStyle/>
          <a:p>
            <a:pPr lvl="0" algn="just" defTabSz="914400">
              <a:tabLst>
                <a:tab pos="5937250" algn="r"/>
              </a:tabLst>
            </a:pPr>
            <a:r>
              <a:rPr lang="en-US" sz="3000" smtClean="0">
                <a:solidFill>
                  <a:srgbClr val="002060"/>
                </a:solidFill>
              </a:rPr>
              <a:t>3</a:t>
            </a:r>
            <a:r>
              <a:rPr lang="en-US" sz="3000">
                <a:solidFill>
                  <a:srgbClr val="002060"/>
                </a:solidFill>
              </a:rPr>
              <a:t>. Mục tiêu luận văn</a:t>
            </a:r>
          </a:p>
        </p:txBody>
      </p:sp>
      <p:sp>
        <p:nvSpPr>
          <p:cNvPr id="6" name="Rectangle 5"/>
          <p:cNvSpPr/>
          <p:nvPr/>
        </p:nvSpPr>
        <p:spPr>
          <a:xfrm>
            <a:off x="228600" y="914400"/>
            <a:ext cx="8686800" cy="1569660"/>
          </a:xfrm>
          <a:prstGeom prst="rect">
            <a:avLst/>
          </a:prstGeom>
        </p:spPr>
        <p:txBody>
          <a:bodyPr wrap="square">
            <a:spAutoFit/>
          </a:bodyPr>
          <a:lstStyle/>
          <a:p>
            <a:pPr indent="228600" algn="just"/>
            <a:r>
              <a:rPr lang="en-US" sz="2400">
                <a:solidFill>
                  <a:srgbClr val="002060"/>
                </a:solidFill>
              </a:rPr>
              <a:t>Mục tiêu của luận văn là xây dựng phương trình hồi quy biểu diễn mối quan hệ độ nhám bề mặt gia công cắt gọt với các thông số của phương pháp bôi trơn làm nguội tối thiểu (hướng phun, lưu lượng, độ tán sương) khi gia công trên máy phay CNC cao tốc.</a:t>
            </a:r>
            <a:endParaRPr lang="en-US" sz="2400">
              <a:solidFill>
                <a:srgbClr val="002060"/>
              </a:solidFill>
            </a:endParaRPr>
          </a:p>
        </p:txBody>
      </p:sp>
      <p:sp>
        <p:nvSpPr>
          <p:cNvPr id="4" name="Rectangle 3"/>
          <p:cNvSpPr/>
          <p:nvPr/>
        </p:nvSpPr>
        <p:spPr>
          <a:xfrm>
            <a:off x="609600" y="2646402"/>
            <a:ext cx="4960012" cy="553998"/>
          </a:xfrm>
          <a:prstGeom prst="rect">
            <a:avLst/>
          </a:prstGeom>
        </p:spPr>
        <p:txBody>
          <a:bodyPr wrap="none">
            <a:spAutoFit/>
          </a:bodyPr>
          <a:lstStyle/>
          <a:p>
            <a:pPr lvl="0" algn="just" defTabSz="914400">
              <a:tabLst>
                <a:tab pos="5937250" algn="r"/>
              </a:tabLst>
            </a:pPr>
            <a:r>
              <a:rPr lang="en-US" sz="3000" smtClean="0">
                <a:solidFill>
                  <a:srgbClr val="002060"/>
                </a:solidFill>
              </a:rPr>
              <a:t>4</a:t>
            </a:r>
            <a:r>
              <a:rPr lang="en-US" sz="3000">
                <a:solidFill>
                  <a:srgbClr val="002060"/>
                </a:solidFill>
              </a:rPr>
              <a:t>. Nội dung thực hiện luận văn</a:t>
            </a:r>
          </a:p>
        </p:txBody>
      </p:sp>
      <p:sp>
        <p:nvSpPr>
          <p:cNvPr id="3" name="Rectangle 2"/>
          <p:cNvSpPr/>
          <p:nvPr/>
        </p:nvSpPr>
        <p:spPr>
          <a:xfrm>
            <a:off x="228600" y="3213080"/>
            <a:ext cx="8686800" cy="3416320"/>
          </a:xfrm>
          <a:prstGeom prst="rect">
            <a:avLst/>
          </a:prstGeom>
        </p:spPr>
        <p:txBody>
          <a:bodyPr wrap="square">
            <a:spAutoFit/>
          </a:bodyPr>
          <a:lstStyle/>
          <a:p>
            <a:pPr indent="228600" algn="just"/>
            <a:r>
              <a:rPr lang="en-US" sz="2400">
                <a:solidFill>
                  <a:srgbClr val="002060"/>
                </a:solidFill>
              </a:rPr>
              <a:t>Để đạt được mục tiêu đề ra cần thực hiện các nội dung sau:</a:t>
            </a:r>
          </a:p>
          <a:p>
            <a:pPr indent="228600" algn="just"/>
            <a:endParaRPr lang="en-US" sz="2400">
              <a:solidFill>
                <a:srgbClr val="002060"/>
              </a:solidFill>
            </a:endParaRPr>
          </a:p>
          <a:p>
            <a:pPr algn="just"/>
            <a:r>
              <a:rPr lang="en-US" sz="2400">
                <a:solidFill>
                  <a:srgbClr val="002060"/>
                </a:solidFill>
              </a:rPr>
              <a:t>- Nghiên cứu lý thuyết quy hoạch thực nghiệm.</a:t>
            </a:r>
          </a:p>
          <a:p>
            <a:pPr algn="just"/>
            <a:r>
              <a:rPr lang="en-US" sz="2400">
                <a:solidFill>
                  <a:srgbClr val="002060"/>
                </a:solidFill>
              </a:rPr>
              <a:t>- Phương pháp quy hoạch thực nghiệm bằng hàm bậc hai và áp dụng phương pháp quay bậc hai của Box và Hunter.</a:t>
            </a:r>
          </a:p>
          <a:p>
            <a:pPr algn="just"/>
            <a:r>
              <a:rPr lang="en-US" sz="2400">
                <a:solidFill>
                  <a:srgbClr val="002060"/>
                </a:solidFill>
              </a:rPr>
              <a:t>- Tìm hiểu về thép hợp kim.</a:t>
            </a:r>
          </a:p>
          <a:p>
            <a:pPr algn="just"/>
            <a:r>
              <a:rPr lang="en-US" sz="2400">
                <a:solidFill>
                  <a:srgbClr val="002060"/>
                </a:solidFill>
              </a:rPr>
              <a:t>- Tìm hiểu vật liệu phủ làm dao cắt trong gia công cao tốc.</a:t>
            </a:r>
          </a:p>
          <a:p>
            <a:pPr algn="just"/>
            <a:r>
              <a:rPr lang="en-US" sz="2400">
                <a:solidFill>
                  <a:srgbClr val="002060"/>
                </a:solidFill>
              </a:rPr>
              <a:t>- Tìm hiểu về các thông số trong phương pháp bôi trơn làm nguội tối thiểu.</a:t>
            </a:r>
          </a:p>
        </p:txBody>
      </p:sp>
    </p:spTree>
    <p:extLst>
      <p:ext uri="{BB962C8B-B14F-4D97-AF65-F5344CB8AC3E}">
        <p14:creationId xmlns:p14="http://schemas.microsoft.com/office/powerpoint/2010/main" val="2743440884"/>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4960012" cy="553998"/>
          </a:xfrm>
          <a:prstGeom prst="rect">
            <a:avLst/>
          </a:prstGeom>
        </p:spPr>
        <p:txBody>
          <a:bodyPr wrap="none">
            <a:spAutoFit/>
          </a:bodyPr>
          <a:lstStyle/>
          <a:p>
            <a:pPr lvl="0" algn="just" defTabSz="914400">
              <a:tabLst>
                <a:tab pos="5937250" algn="r"/>
              </a:tabLst>
            </a:pPr>
            <a:r>
              <a:rPr lang="en-US" sz="3000" smtClean="0">
                <a:solidFill>
                  <a:srgbClr val="002060"/>
                </a:solidFill>
              </a:rPr>
              <a:t>4</a:t>
            </a:r>
            <a:r>
              <a:rPr lang="en-US" sz="3000">
                <a:solidFill>
                  <a:srgbClr val="002060"/>
                </a:solidFill>
              </a:rPr>
              <a:t>. Nội dung thực hiện luận văn</a:t>
            </a:r>
          </a:p>
        </p:txBody>
      </p:sp>
      <p:sp>
        <p:nvSpPr>
          <p:cNvPr id="6" name="Rectangle 5"/>
          <p:cNvSpPr/>
          <p:nvPr/>
        </p:nvSpPr>
        <p:spPr>
          <a:xfrm>
            <a:off x="228600" y="762000"/>
            <a:ext cx="8686800" cy="2677656"/>
          </a:xfrm>
          <a:prstGeom prst="rect">
            <a:avLst/>
          </a:prstGeom>
        </p:spPr>
        <p:txBody>
          <a:bodyPr wrap="square">
            <a:spAutoFit/>
          </a:bodyPr>
          <a:lstStyle/>
          <a:p>
            <a:pPr algn="just"/>
            <a:r>
              <a:rPr lang="en-US" sz="2400" smtClean="0">
                <a:solidFill>
                  <a:srgbClr val="002060"/>
                </a:solidFill>
              </a:rPr>
              <a:t>- </a:t>
            </a:r>
            <a:r>
              <a:rPr lang="en-US" sz="2400">
                <a:solidFill>
                  <a:srgbClr val="002060"/>
                </a:solidFill>
              </a:rPr>
              <a:t>Tìm hiểu về gia công cao tốc.</a:t>
            </a:r>
          </a:p>
          <a:p>
            <a:pPr algn="just"/>
            <a:r>
              <a:rPr lang="en-US" sz="2400">
                <a:solidFill>
                  <a:srgbClr val="002060"/>
                </a:solidFill>
              </a:rPr>
              <a:t>- Tìm hiểu các phương pháp đo độ nhám bề mặt gia công.</a:t>
            </a:r>
          </a:p>
          <a:p>
            <a:pPr algn="just"/>
            <a:r>
              <a:rPr lang="en-US" sz="2400">
                <a:solidFill>
                  <a:srgbClr val="002060"/>
                </a:solidFill>
              </a:rPr>
              <a:t>- Nghiên cứu tổng quan về phương pháp bôi trơn làm nguội tối thiểu.</a:t>
            </a:r>
          </a:p>
          <a:p>
            <a:pPr algn="just"/>
            <a:r>
              <a:rPr lang="en-US" sz="2400">
                <a:solidFill>
                  <a:srgbClr val="002060"/>
                </a:solidFill>
              </a:rPr>
              <a:t>- Tiến hành thực nghiệm.</a:t>
            </a:r>
          </a:p>
          <a:p>
            <a:pPr algn="just"/>
            <a:r>
              <a:rPr lang="en-US" sz="2400">
                <a:solidFill>
                  <a:srgbClr val="002060"/>
                </a:solidFill>
              </a:rPr>
              <a:t>- Xây dựng phương trình hồi quy biểu diễn mối quan hệ độ nhám bề mặt gia công cắt gọt với các thông số của phương pháp bôi trơn làm nguội tối thiểu.</a:t>
            </a:r>
          </a:p>
        </p:txBody>
      </p:sp>
      <p:sp>
        <p:nvSpPr>
          <p:cNvPr id="4" name="Rectangle 3"/>
          <p:cNvSpPr/>
          <p:nvPr/>
        </p:nvSpPr>
        <p:spPr>
          <a:xfrm>
            <a:off x="609600" y="3484602"/>
            <a:ext cx="4429418" cy="553998"/>
          </a:xfrm>
          <a:prstGeom prst="rect">
            <a:avLst/>
          </a:prstGeom>
        </p:spPr>
        <p:txBody>
          <a:bodyPr wrap="none">
            <a:spAutoFit/>
          </a:bodyPr>
          <a:lstStyle/>
          <a:p>
            <a:pPr lvl="0" algn="just" defTabSz="914400">
              <a:tabLst>
                <a:tab pos="5937250" algn="r"/>
              </a:tabLst>
            </a:pPr>
            <a:r>
              <a:rPr lang="en-US" sz="3000" smtClean="0">
                <a:solidFill>
                  <a:srgbClr val="002060"/>
                </a:solidFill>
              </a:rPr>
              <a:t>5</a:t>
            </a:r>
            <a:r>
              <a:rPr lang="en-US" sz="3000">
                <a:solidFill>
                  <a:srgbClr val="002060"/>
                </a:solidFill>
              </a:rPr>
              <a:t>. Phương pháp nghiên cứu</a:t>
            </a:r>
          </a:p>
        </p:txBody>
      </p:sp>
      <p:sp>
        <p:nvSpPr>
          <p:cNvPr id="3" name="Rectangle 2"/>
          <p:cNvSpPr/>
          <p:nvPr/>
        </p:nvSpPr>
        <p:spPr>
          <a:xfrm>
            <a:off x="228600" y="4080808"/>
            <a:ext cx="8686800" cy="1938992"/>
          </a:xfrm>
          <a:prstGeom prst="rect">
            <a:avLst/>
          </a:prstGeom>
        </p:spPr>
        <p:txBody>
          <a:bodyPr wrap="square">
            <a:spAutoFit/>
          </a:bodyPr>
          <a:lstStyle/>
          <a:p>
            <a:pPr indent="228600" algn="just"/>
            <a:r>
              <a:rPr lang="en-US" sz="2400">
                <a:solidFill>
                  <a:srgbClr val="002060"/>
                </a:solidFill>
              </a:rPr>
              <a:t>Áp dụng phương pháp nghiên cứu thực nghiệm nhằm thu thập và xử lý dữ liệu.</a:t>
            </a:r>
          </a:p>
          <a:p>
            <a:pPr indent="228600" algn="just"/>
            <a:r>
              <a:rPr lang="en-US" sz="2400">
                <a:solidFill>
                  <a:srgbClr val="002060"/>
                </a:solidFill>
              </a:rPr>
              <a:t>Các biến đầu vào dựa các yếu tố như hướng phun, lưu lượng, độ tán sương ảnh hưởng đến biến đầu ra là độ nhám. Với chế độ cắt là gia công tinh trên máy phay cao tốc.</a:t>
            </a:r>
            <a:endParaRPr lang="en-US" sz="2400">
              <a:solidFill>
                <a:srgbClr val="002060"/>
              </a:solidFill>
            </a:endParaRPr>
          </a:p>
        </p:txBody>
      </p:sp>
    </p:spTree>
    <p:extLst>
      <p:ext uri="{BB962C8B-B14F-4D97-AF65-F5344CB8AC3E}">
        <p14:creationId xmlns:p14="http://schemas.microsoft.com/office/powerpoint/2010/main" val="449998098"/>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52400"/>
            <a:ext cx="4429418" cy="553998"/>
          </a:xfrm>
          <a:prstGeom prst="rect">
            <a:avLst/>
          </a:prstGeom>
        </p:spPr>
        <p:txBody>
          <a:bodyPr wrap="none">
            <a:spAutoFit/>
          </a:bodyPr>
          <a:lstStyle/>
          <a:p>
            <a:pPr lvl="0" algn="just" defTabSz="914400">
              <a:tabLst>
                <a:tab pos="5937250" algn="r"/>
              </a:tabLst>
            </a:pPr>
            <a:r>
              <a:rPr lang="en-US" sz="3000" smtClean="0">
                <a:solidFill>
                  <a:srgbClr val="002060"/>
                </a:solidFill>
              </a:rPr>
              <a:t>5</a:t>
            </a:r>
            <a:r>
              <a:rPr lang="en-US" sz="3000">
                <a:solidFill>
                  <a:srgbClr val="002060"/>
                </a:solidFill>
              </a:rPr>
              <a:t>. Phương pháp nghiên cứu</a:t>
            </a:r>
          </a:p>
        </p:txBody>
      </p:sp>
      <p:sp>
        <p:nvSpPr>
          <p:cNvPr id="6" name="Rectangle 5"/>
          <p:cNvSpPr/>
          <p:nvPr/>
        </p:nvSpPr>
        <p:spPr>
          <a:xfrm>
            <a:off x="228600" y="762000"/>
            <a:ext cx="8686800" cy="4154984"/>
          </a:xfrm>
          <a:prstGeom prst="rect">
            <a:avLst/>
          </a:prstGeom>
        </p:spPr>
        <p:txBody>
          <a:bodyPr wrap="square">
            <a:spAutoFit/>
          </a:bodyPr>
          <a:lstStyle/>
          <a:p>
            <a:pPr indent="228600" algn="just"/>
            <a:r>
              <a:rPr lang="en-US" sz="2400" smtClean="0">
                <a:solidFill>
                  <a:srgbClr val="002060"/>
                </a:solidFill>
              </a:rPr>
              <a:t>Các </a:t>
            </a:r>
            <a:r>
              <a:rPr lang="en-US" sz="2400">
                <a:solidFill>
                  <a:srgbClr val="002060"/>
                </a:solidFill>
              </a:rPr>
              <a:t>mức giá trị tiến hành thực nghiệm như sau: </a:t>
            </a:r>
          </a:p>
          <a:p>
            <a:pPr lvl="0" algn="just"/>
            <a:r>
              <a:rPr lang="en-US" sz="2400" smtClean="0">
                <a:solidFill>
                  <a:srgbClr val="002060"/>
                </a:solidFill>
              </a:rPr>
              <a:t>- Tốc </a:t>
            </a:r>
            <a:r>
              <a:rPr lang="en-US" sz="2400">
                <a:solidFill>
                  <a:srgbClr val="002060"/>
                </a:solidFill>
              </a:rPr>
              <a:t>độ cắt: 600m/min – 800m/min.</a:t>
            </a:r>
          </a:p>
          <a:p>
            <a:pPr lvl="0" algn="just"/>
            <a:r>
              <a:rPr lang="en-US" sz="2400" smtClean="0">
                <a:solidFill>
                  <a:srgbClr val="002060"/>
                </a:solidFill>
              </a:rPr>
              <a:t>- Lượng </a:t>
            </a:r>
            <a:r>
              <a:rPr lang="en-US" sz="2400">
                <a:solidFill>
                  <a:srgbClr val="002060"/>
                </a:solidFill>
              </a:rPr>
              <a:t>chạy dao: 0.05mm/t – 0.15mm/t.</a:t>
            </a:r>
          </a:p>
          <a:p>
            <a:pPr lvl="0" algn="just"/>
            <a:r>
              <a:rPr lang="en-US" sz="2400" smtClean="0">
                <a:solidFill>
                  <a:srgbClr val="002060"/>
                </a:solidFill>
              </a:rPr>
              <a:t>- Chiều </a:t>
            </a:r>
            <a:r>
              <a:rPr lang="en-US" sz="2400">
                <a:solidFill>
                  <a:srgbClr val="002060"/>
                </a:solidFill>
              </a:rPr>
              <a:t>sâu cắt: 0.1 mm – 0.2 mm.</a:t>
            </a:r>
          </a:p>
          <a:p>
            <a:pPr indent="228600" algn="just"/>
            <a:r>
              <a:rPr lang="en-US" sz="2400" smtClean="0">
                <a:solidFill>
                  <a:srgbClr val="002060"/>
                </a:solidFill>
              </a:rPr>
              <a:t>Quá </a:t>
            </a:r>
            <a:r>
              <a:rPr lang="en-US" sz="2400">
                <a:solidFill>
                  <a:srgbClr val="002060"/>
                </a:solidFill>
              </a:rPr>
              <a:t>trình thực nghiệm chia làm hai giai đoạn:</a:t>
            </a:r>
          </a:p>
          <a:p>
            <a:pPr algn="just"/>
            <a:r>
              <a:rPr lang="en-US" sz="2400">
                <a:solidFill>
                  <a:srgbClr val="002060"/>
                </a:solidFill>
              </a:rPr>
              <a:t>- Thực nghiệm đơn yếu tố để đánh giá ảnh hưởng riêng lẻ của mỗi yếu tố đối với độ nhám bề mặt.</a:t>
            </a:r>
          </a:p>
          <a:p>
            <a:pPr algn="just"/>
            <a:r>
              <a:rPr lang="en-US" sz="2400">
                <a:solidFill>
                  <a:srgbClr val="002060"/>
                </a:solidFill>
              </a:rPr>
              <a:t>- Trong thực nghiệm này thay đổi giá trị một yếu tố, các yếu tố khác giữ ở mức cơ sở.</a:t>
            </a:r>
          </a:p>
          <a:p>
            <a:pPr algn="just"/>
            <a:r>
              <a:rPr lang="en-US" sz="2400">
                <a:solidFill>
                  <a:srgbClr val="002060"/>
                </a:solidFill>
              </a:rPr>
              <a:t>- Thực hiện đa yếu tố để đánh giá ảnh hưởng tổng thể của các yếu tố đối với độ nhám bề mặt.</a:t>
            </a:r>
          </a:p>
        </p:txBody>
      </p:sp>
    </p:spTree>
    <p:extLst>
      <p:ext uri="{BB962C8B-B14F-4D97-AF65-F5344CB8AC3E}">
        <p14:creationId xmlns:p14="http://schemas.microsoft.com/office/powerpoint/2010/main" val="3815959818"/>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7477" y="152400"/>
            <a:ext cx="5339923" cy="553998"/>
          </a:xfrm>
          <a:prstGeom prst="rect">
            <a:avLst/>
          </a:prstGeom>
        </p:spPr>
        <p:txBody>
          <a:bodyPr wrap="none">
            <a:spAutoFit/>
          </a:bodyPr>
          <a:lstStyle/>
          <a:p>
            <a:pPr lvl="0" algn="just" defTabSz="914400">
              <a:tabLst>
                <a:tab pos="5937250" algn="r"/>
              </a:tabLst>
            </a:pPr>
            <a:r>
              <a:rPr lang="en-US" sz="3000" smtClean="0">
                <a:solidFill>
                  <a:srgbClr val="002060"/>
                </a:solidFill>
              </a:rPr>
              <a:t>6</a:t>
            </a:r>
            <a:r>
              <a:rPr lang="en-US" sz="3000">
                <a:solidFill>
                  <a:srgbClr val="002060"/>
                </a:solidFill>
              </a:rPr>
              <a:t>. Ý nghĩa khoa học của luận văn</a:t>
            </a:r>
          </a:p>
        </p:txBody>
      </p:sp>
      <p:sp>
        <p:nvSpPr>
          <p:cNvPr id="6" name="Rectangle 5"/>
          <p:cNvSpPr/>
          <p:nvPr/>
        </p:nvSpPr>
        <p:spPr>
          <a:xfrm>
            <a:off x="228600" y="762000"/>
            <a:ext cx="8686800" cy="2677656"/>
          </a:xfrm>
          <a:prstGeom prst="rect">
            <a:avLst/>
          </a:prstGeom>
        </p:spPr>
        <p:txBody>
          <a:bodyPr wrap="square">
            <a:spAutoFit/>
          </a:bodyPr>
          <a:lstStyle/>
          <a:p>
            <a:pPr indent="228600" algn="just"/>
            <a:r>
              <a:rPr lang="en-US" sz="2400">
                <a:solidFill>
                  <a:srgbClr val="002060"/>
                </a:solidFill>
              </a:rPr>
              <a:t>Nghiên cứu và ứng dụng thành công </a:t>
            </a:r>
            <a:r>
              <a:rPr lang="en-US" sz="2400">
                <a:solidFill>
                  <a:srgbClr val="002060"/>
                </a:solidFill>
              </a:rPr>
              <a:t>phương </a:t>
            </a:r>
            <a:r>
              <a:rPr lang="en-US" sz="2400" smtClean="0">
                <a:solidFill>
                  <a:srgbClr val="002060"/>
                </a:solidFill>
              </a:rPr>
              <a:t>pháp </a:t>
            </a:r>
            <a:r>
              <a:rPr lang="en-US" sz="2400">
                <a:solidFill>
                  <a:srgbClr val="002060"/>
                </a:solidFill>
              </a:rPr>
              <a:t>bôi trơn làm nguội tối </a:t>
            </a:r>
            <a:r>
              <a:rPr lang="en-US" sz="2400">
                <a:solidFill>
                  <a:srgbClr val="002060"/>
                </a:solidFill>
              </a:rPr>
              <a:t>thiểu </a:t>
            </a:r>
            <a:r>
              <a:rPr lang="en-US" sz="2400" smtClean="0">
                <a:solidFill>
                  <a:srgbClr val="002060"/>
                </a:solidFill>
              </a:rPr>
              <a:t>vào </a:t>
            </a:r>
            <a:r>
              <a:rPr lang="en-US" sz="2400">
                <a:solidFill>
                  <a:srgbClr val="002060"/>
                </a:solidFill>
              </a:rPr>
              <a:t>gia công </a:t>
            </a:r>
            <a:r>
              <a:rPr lang="en-US" sz="2400">
                <a:solidFill>
                  <a:srgbClr val="002060"/>
                </a:solidFill>
              </a:rPr>
              <a:t>cao </a:t>
            </a:r>
            <a:r>
              <a:rPr lang="en-US" sz="2400" smtClean="0">
                <a:solidFill>
                  <a:srgbClr val="002060"/>
                </a:solidFill>
              </a:rPr>
              <a:t>tốc, đóng </a:t>
            </a:r>
            <a:r>
              <a:rPr lang="en-US" sz="2400">
                <a:solidFill>
                  <a:srgbClr val="002060"/>
                </a:solidFill>
              </a:rPr>
              <a:t>góp thêm kiến thức về công nghệ gia công cắt gọt. Cung cấp thêm các kiến thức thực nghiệm về quá trình mòn của dụng cụ cắt và chất lượng bề mặt khi gia công tinh.</a:t>
            </a:r>
          </a:p>
          <a:p>
            <a:pPr indent="228600" algn="just"/>
            <a:r>
              <a:rPr lang="en-US" sz="2400">
                <a:solidFill>
                  <a:srgbClr val="002060"/>
                </a:solidFill>
              </a:rPr>
              <a:t>Kết quả nghiên cứu sẽ là cơ sở khoa học cho việc làm tài liệu tham khảo và sổ tay tra cứu các thông số bôi trơn và làm nguội tối thiểu.</a:t>
            </a:r>
          </a:p>
        </p:txBody>
      </p:sp>
    </p:spTree>
    <p:extLst>
      <p:ext uri="{BB962C8B-B14F-4D97-AF65-F5344CB8AC3E}">
        <p14:creationId xmlns:p14="http://schemas.microsoft.com/office/powerpoint/2010/main" val="946463563"/>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3963" y="152400"/>
            <a:ext cx="5293437" cy="553998"/>
          </a:xfrm>
          <a:prstGeom prst="rect">
            <a:avLst/>
          </a:prstGeom>
        </p:spPr>
        <p:txBody>
          <a:bodyPr wrap="none">
            <a:spAutoFit/>
          </a:bodyPr>
          <a:lstStyle/>
          <a:p>
            <a:pPr lvl="0" algn="just" defTabSz="914400">
              <a:tabLst>
                <a:tab pos="5937250" algn="r"/>
              </a:tabLst>
            </a:pPr>
            <a:r>
              <a:rPr lang="en-US" sz="3000" smtClean="0">
                <a:solidFill>
                  <a:srgbClr val="002060"/>
                </a:solidFill>
              </a:rPr>
              <a:t>7</a:t>
            </a:r>
            <a:r>
              <a:rPr lang="en-US" sz="3000">
                <a:solidFill>
                  <a:srgbClr val="002060"/>
                </a:solidFill>
              </a:rPr>
              <a:t>. Ý nghĩa thực tiễn của luận văn</a:t>
            </a:r>
          </a:p>
        </p:txBody>
      </p:sp>
      <p:sp>
        <p:nvSpPr>
          <p:cNvPr id="6" name="Rectangle 5"/>
          <p:cNvSpPr/>
          <p:nvPr/>
        </p:nvSpPr>
        <p:spPr>
          <a:xfrm>
            <a:off x="228600" y="762000"/>
            <a:ext cx="8686800" cy="5632311"/>
          </a:xfrm>
          <a:prstGeom prst="rect">
            <a:avLst/>
          </a:prstGeom>
        </p:spPr>
        <p:txBody>
          <a:bodyPr wrap="square">
            <a:spAutoFit/>
          </a:bodyPr>
          <a:lstStyle/>
          <a:p>
            <a:pPr indent="228600" algn="just"/>
            <a:r>
              <a:rPr lang="en-US" sz="2400" smtClean="0">
                <a:solidFill>
                  <a:srgbClr val="002060"/>
                </a:solidFill>
              </a:rPr>
              <a:t>Phương </a:t>
            </a:r>
            <a:r>
              <a:rPr lang="en-US" sz="2400">
                <a:solidFill>
                  <a:srgbClr val="002060"/>
                </a:solidFill>
              </a:rPr>
              <a:t>pháp này nhằm thay thế cho nguyên công mài vốn rất tốn kém. Để nâng cao hơn nữa hiệu quả của quá trình tiện cao tốc với việc ứng dụng công nghệ bôi trơn tối thiểu sẽ làm giảm ma sát và nhiệt sinh ra ở trong vùng cắt dẫn đến giảm được mòn dụng cụ cắt, đồng thời nâng cao chất lượng của bề mặt chi tiết gia công. Áp dụng phương pháp này với việc sử dụng dầu thực vật(dầu nành, dầu dừa, dầu lạc . . .) có sẵn ở Việt Nam sẽ làm giảm thiểu ô nhiễm môi trường và tác hại đối với công nhân vận hành máy, lượng tiêu tốn dung dịch bôi trơn là rất ít. Từ những hiệu quả về kỹ thuật của phương pháp này khi áp dụng vào thực tế sản xuất sẽ mang lại hiệu quả kinh tế rất lớn.</a:t>
            </a:r>
          </a:p>
          <a:p>
            <a:pPr indent="228600" algn="just"/>
            <a:r>
              <a:rPr lang="en-US" sz="2400">
                <a:solidFill>
                  <a:srgbClr val="002060"/>
                </a:solidFill>
              </a:rPr>
              <a:t>Là kiến thức thực tế, góp phần hình thành sổ tay tra cứu hệ số liên quan giữa thông số bôi trơn làm nguội tối thiểu và độ nhám. Từ đó giúp tiết kiệm kinh phí gia công, hạ giá thành sản phẩm phục vụ cho việc sản xuất ở các Công ty, ngoài ra còn có thể phục vụ cho việc nghiên cứu ở các Viện, các trường Đại học ….</a:t>
            </a:r>
          </a:p>
        </p:txBody>
      </p:sp>
    </p:spTree>
    <p:extLst>
      <p:ext uri="{BB962C8B-B14F-4D97-AF65-F5344CB8AC3E}">
        <p14:creationId xmlns:p14="http://schemas.microsoft.com/office/powerpoint/2010/main" val="215549251"/>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5186035" cy="553998"/>
          </a:xfrm>
          <a:prstGeom prst="rect">
            <a:avLst/>
          </a:prstGeom>
        </p:spPr>
        <p:txBody>
          <a:bodyPr wrap="none">
            <a:spAutoFit/>
          </a:bodyPr>
          <a:lstStyle/>
          <a:p>
            <a:pPr lvl="0" algn="just" defTabSz="914400">
              <a:tabLst>
                <a:tab pos="5937250" algn="r"/>
              </a:tabLst>
            </a:pPr>
            <a:r>
              <a:rPr lang="en-US" sz="3000" smtClean="0">
                <a:solidFill>
                  <a:srgbClr val="002060"/>
                </a:solidFill>
              </a:rPr>
              <a:t>8</a:t>
            </a:r>
            <a:r>
              <a:rPr lang="en-US" sz="3000">
                <a:solidFill>
                  <a:srgbClr val="002060"/>
                </a:solidFill>
              </a:rPr>
              <a:t>. </a:t>
            </a:r>
            <a:r>
              <a:rPr lang="de-DE" sz="3000">
                <a:solidFill>
                  <a:srgbClr val="002060"/>
                </a:solidFill>
              </a:rPr>
              <a:t>Dự kiến mục lục của luận văn</a:t>
            </a:r>
            <a:endParaRPr lang="en-US" sz="3000">
              <a:solidFill>
                <a:srgbClr val="002060"/>
              </a:solidFill>
            </a:endParaRPr>
          </a:p>
        </p:txBody>
      </p:sp>
      <p:sp>
        <p:nvSpPr>
          <p:cNvPr id="6" name="Rectangle 5"/>
          <p:cNvSpPr/>
          <p:nvPr/>
        </p:nvSpPr>
        <p:spPr>
          <a:xfrm>
            <a:off x="228600" y="762000"/>
            <a:ext cx="8686800" cy="6463308"/>
          </a:xfrm>
          <a:prstGeom prst="rect">
            <a:avLst/>
          </a:prstGeom>
        </p:spPr>
        <p:txBody>
          <a:bodyPr wrap="square" numCol="2">
            <a:spAutoFit/>
          </a:bodyPr>
          <a:lstStyle/>
          <a:p>
            <a:pPr defTabSz="914400"/>
            <a:r>
              <a:rPr lang="en-US" sz="1800">
                <a:solidFill>
                  <a:srgbClr val="002060"/>
                </a:solidFill>
              </a:rPr>
              <a:t>Lời cảm ơn.</a:t>
            </a:r>
          </a:p>
          <a:p>
            <a:pPr defTabSz="914400"/>
            <a:r>
              <a:rPr lang="en-US" sz="1800">
                <a:solidFill>
                  <a:srgbClr val="002060"/>
                </a:solidFill>
              </a:rPr>
              <a:t>Tóm tắt luận văn.</a:t>
            </a:r>
          </a:p>
          <a:p>
            <a:pPr defTabSz="914400"/>
            <a:r>
              <a:rPr lang="en-US" sz="1800">
                <a:solidFill>
                  <a:srgbClr val="002060"/>
                </a:solidFill>
              </a:rPr>
              <a:t>Chương 1:</a:t>
            </a:r>
            <a:r>
              <a:rPr lang="en-US" sz="1800" b="1">
                <a:solidFill>
                  <a:srgbClr val="002060"/>
                </a:solidFill>
              </a:rPr>
              <a:t> Tổng quan đề tài</a:t>
            </a:r>
          </a:p>
          <a:p>
            <a:pPr defTabSz="914400"/>
            <a:r>
              <a:rPr lang="en-US" sz="1800">
                <a:solidFill>
                  <a:srgbClr val="002060"/>
                </a:solidFill>
              </a:rPr>
              <a:t>1.1. Tổng quan về phương pháp bôi trơn làm nguội tối thiểu</a:t>
            </a:r>
            <a:endParaRPr lang="en-US" sz="1800" b="1" i="1">
              <a:solidFill>
                <a:srgbClr val="002060"/>
              </a:solidFill>
            </a:endParaRPr>
          </a:p>
          <a:p>
            <a:pPr defTabSz="914400"/>
            <a:r>
              <a:rPr lang="en-US" sz="1800">
                <a:solidFill>
                  <a:srgbClr val="002060"/>
                </a:solidFill>
              </a:rPr>
              <a:t>1.1.1. Khái niệm và các thông số bản của phương pháp bôi trơn làm nguội tối thiểu.</a:t>
            </a:r>
            <a:endParaRPr lang="en-US" sz="1800" b="1">
              <a:solidFill>
                <a:srgbClr val="002060"/>
              </a:solidFill>
            </a:endParaRPr>
          </a:p>
          <a:p>
            <a:pPr defTabSz="914400"/>
            <a:r>
              <a:rPr lang="en-US" sz="1800">
                <a:solidFill>
                  <a:srgbClr val="002060"/>
                </a:solidFill>
              </a:rPr>
              <a:t>1.1.2. Các loại dung dịch bôi trơn làm nguội.</a:t>
            </a:r>
            <a:endParaRPr lang="en-US" sz="1800" b="1">
              <a:solidFill>
                <a:srgbClr val="002060"/>
              </a:solidFill>
            </a:endParaRPr>
          </a:p>
          <a:p>
            <a:pPr defTabSz="914400"/>
            <a:r>
              <a:rPr lang="en-US" sz="1800">
                <a:solidFill>
                  <a:srgbClr val="002060"/>
                </a:solidFill>
              </a:rPr>
              <a:t>1.1.3. Tình hình nghiên cứu ứng dụng dụng cụ cắt trên thế giới.</a:t>
            </a:r>
            <a:endParaRPr lang="en-US" sz="1800" b="1">
              <a:solidFill>
                <a:srgbClr val="002060"/>
              </a:solidFill>
            </a:endParaRPr>
          </a:p>
          <a:p>
            <a:pPr defTabSz="914400"/>
            <a:r>
              <a:rPr lang="en-US" sz="1800">
                <a:solidFill>
                  <a:srgbClr val="002060"/>
                </a:solidFill>
              </a:rPr>
              <a:t>1.1.4. Tình hình nghiên cứu ứng dụng dụng cụ cắt trong nước.	</a:t>
            </a:r>
            <a:endParaRPr lang="en-US" sz="1800" b="1">
              <a:solidFill>
                <a:srgbClr val="002060"/>
              </a:solidFill>
            </a:endParaRPr>
          </a:p>
          <a:p>
            <a:pPr defTabSz="914400"/>
            <a:r>
              <a:rPr lang="en-US" sz="1800">
                <a:solidFill>
                  <a:srgbClr val="002060"/>
                </a:solidFill>
              </a:rPr>
              <a:t>1.1.5. Kết luận.</a:t>
            </a:r>
            <a:endParaRPr lang="en-US" sz="1800" b="1">
              <a:solidFill>
                <a:srgbClr val="002060"/>
              </a:solidFill>
            </a:endParaRPr>
          </a:p>
          <a:p>
            <a:pPr defTabSz="914400"/>
            <a:r>
              <a:rPr lang="en-US" sz="1800">
                <a:solidFill>
                  <a:srgbClr val="002060"/>
                </a:solidFill>
              </a:rPr>
              <a:t>1.2. Tính chất của dung dịch bôi trơn làm nguội có nguồn gốc thực vật</a:t>
            </a:r>
            <a:endParaRPr lang="en-US" sz="1800" b="1" i="1">
              <a:solidFill>
                <a:srgbClr val="002060"/>
              </a:solidFill>
            </a:endParaRPr>
          </a:p>
          <a:p>
            <a:pPr defTabSz="914400"/>
            <a:r>
              <a:rPr lang="en-US" sz="1800">
                <a:solidFill>
                  <a:srgbClr val="002060"/>
                </a:solidFill>
              </a:rPr>
              <a:t>1.2.1. Đặc điểm chung dung dịch bôi trơn làm nguội có nguồn gốc thực vật.</a:t>
            </a:r>
            <a:endParaRPr lang="en-US" sz="1800" b="1">
              <a:solidFill>
                <a:srgbClr val="002060"/>
              </a:solidFill>
            </a:endParaRPr>
          </a:p>
          <a:p>
            <a:pPr defTabSz="914400"/>
            <a:r>
              <a:rPr lang="en-US" sz="1800">
                <a:solidFill>
                  <a:srgbClr val="002060"/>
                </a:solidFill>
              </a:rPr>
              <a:t>1.2.2. Các phương pháp và quy trình sản suất dung dịch bôi trơn làm nguội có nguồn gốc thực </a:t>
            </a:r>
            <a:r>
              <a:rPr lang="en-US" sz="1800">
                <a:solidFill>
                  <a:srgbClr val="002060"/>
                </a:solidFill>
              </a:rPr>
              <a:t>vật</a:t>
            </a:r>
            <a:r>
              <a:rPr lang="en-US" sz="1800" smtClean="0">
                <a:solidFill>
                  <a:srgbClr val="002060"/>
                </a:solidFill>
              </a:rPr>
              <a:t>.</a:t>
            </a:r>
          </a:p>
          <a:p>
            <a:endParaRPr lang="en-US" sz="1800">
              <a:solidFill>
                <a:srgbClr val="002060"/>
              </a:solidFill>
            </a:endParaRPr>
          </a:p>
          <a:p>
            <a:endParaRPr lang="en-US" sz="1800" smtClean="0">
              <a:solidFill>
                <a:srgbClr val="002060"/>
              </a:solidFill>
            </a:endParaRPr>
          </a:p>
          <a:p>
            <a:endParaRPr lang="en-US" sz="1800" smtClean="0">
              <a:solidFill>
                <a:srgbClr val="002060"/>
              </a:solidFill>
            </a:endParaRPr>
          </a:p>
          <a:p>
            <a:pPr marL="228600"/>
            <a:r>
              <a:rPr lang="en-US" sz="1800" smtClean="0">
                <a:solidFill>
                  <a:srgbClr val="002060"/>
                </a:solidFill>
              </a:rPr>
              <a:t>1.2.3</a:t>
            </a:r>
            <a:r>
              <a:rPr lang="en-US" sz="1800">
                <a:solidFill>
                  <a:srgbClr val="002060"/>
                </a:solidFill>
              </a:rPr>
              <a:t>. Các loại dung dịch bôi trơn làm nguội có nguồn gốc thực vật thông dụng.</a:t>
            </a:r>
            <a:endParaRPr lang="en-US" sz="1800" b="1">
              <a:solidFill>
                <a:srgbClr val="002060"/>
              </a:solidFill>
            </a:endParaRPr>
          </a:p>
          <a:p>
            <a:pPr marL="228600"/>
            <a:r>
              <a:rPr lang="en-US" sz="1800">
                <a:solidFill>
                  <a:srgbClr val="002060"/>
                </a:solidFill>
              </a:rPr>
              <a:t>1.2.4. Tác dụng dung dịch bôi trơn làm nguội có nguồn gốc thực vật trên dụng cụ cắt.</a:t>
            </a:r>
            <a:endParaRPr lang="en-US" sz="1800" b="1">
              <a:solidFill>
                <a:srgbClr val="002060"/>
              </a:solidFill>
            </a:endParaRPr>
          </a:p>
          <a:p>
            <a:pPr marL="228600"/>
            <a:r>
              <a:rPr lang="en-US" sz="1800">
                <a:solidFill>
                  <a:srgbClr val="002060"/>
                </a:solidFill>
              </a:rPr>
              <a:t>1.2.5. Ma sát và mòn dụng cụ cắt. </a:t>
            </a:r>
            <a:endParaRPr lang="en-US" sz="1800" b="1">
              <a:solidFill>
                <a:srgbClr val="002060"/>
              </a:solidFill>
            </a:endParaRPr>
          </a:p>
          <a:p>
            <a:pPr marL="228600"/>
            <a:r>
              <a:rPr lang="en-US" sz="1800">
                <a:solidFill>
                  <a:srgbClr val="002060"/>
                </a:solidFill>
              </a:rPr>
              <a:t>1.2.6. Các thiết bị sản xuất dung dịch bôi trơn làm nguội có nguồn gốc thực vật.</a:t>
            </a:r>
            <a:endParaRPr lang="en-US" sz="1800" b="1">
              <a:solidFill>
                <a:srgbClr val="002060"/>
              </a:solidFill>
            </a:endParaRPr>
          </a:p>
          <a:p>
            <a:pPr marL="228600"/>
            <a:r>
              <a:rPr lang="en-US" sz="1800">
                <a:solidFill>
                  <a:srgbClr val="002060"/>
                </a:solidFill>
              </a:rPr>
              <a:t>1.2.7. Kết luận.</a:t>
            </a:r>
            <a:endParaRPr lang="en-US" sz="1800" b="1">
              <a:solidFill>
                <a:srgbClr val="002060"/>
              </a:solidFill>
            </a:endParaRPr>
          </a:p>
          <a:p>
            <a:pPr marL="228600"/>
            <a:r>
              <a:rPr lang="en-US" sz="1800">
                <a:solidFill>
                  <a:srgbClr val="002060"/>
                </a:solidFill>
              </a:rPr>
              <a:t>Chương 2:</a:t>
            </a:r>
            <a:r>
              <a:rPr lang="en-US" sz="1800" b="1">
                <a:solidFill>
                  <a:srgbClr val="002060"/>
                </a:solidFill>
              </a:rPr>
              <a:t> Thép hợp kim sắt – cacbon</a:t>
            </a:r>
          </a:p>
          <a:p>
            <a:pPr marL="228600"/>
            <a:r>
              <a:rPr lang="en-US" sz="1800">
                <a:solidFill>
                  <a:srgbClr val="002060"/>
                </a:solidFill>
              </a:rPr>
              <a:t>2.1. Các loại hợp thép hợp kim sắt - cacbon thông dụng trong ngành cơ khí chế tạo.</a:t>
            </a:r>
            <a:endParaRPr lang="en-US" sz="1800" b="1">
              <a:solidFill>
                <a:srgbClr val="002060"/>
              </a:solidFill>
            </a:endParaRPr>
          </a:p>
          <a:p>
            <a:pPr marL="228600"/>
            <a:r>
              <a:rPr lang="en-US" sz="1800">
                <a:solidFill>
                  <a:srgbClr val="002060"/>
                </a:solidFill>
              </a:rPr>
              <a:t>2.2. Các đặc điểm công nghệ của thép hợp kim sắt – cacbon</a:t>
            </a:r>
            <a:endParaRPr lang="en-US" sz="1800" b="1">
              <a:solidFill>
                <a:srgbClr val="002060"/>
              </a:solidFill>
            </a:endParaRPr>
          </a:p>
          <a:p>
            <a:pPr marL="228600"/>
            <a:r>
              <a:rPr lang="en-US" sz="1800">
                <a:solidFill>
                  <a:srgbClr val="002060"/>
                </a:solidFill>
              </a:rPr>
              <a:t>2.3. Kết luận.</a:t>
            </a:r>
            <a:endParaRPr lang="en-US" sz="1800" b="1">
              <a:solidFill>
                <a:srgbClr val="002060"/>
              </a:solidFill>
            </a:endParaRPr>
          </a:p>
          <a:p>
            <a:endParaRPr lang="en-US" sz="1800" b="1">
              <a:solidFill>
                <a:srgbClr val="002060"/>
              </a:solidFill>
            </a:endParaRPr>
          </a:p>
        </p:txBody>
      </p:sp>
    </p:spTree>
    <p:extLst>
      <p:ext uri="{BB962C8B-B14F-4D97-AF65-F5344CB8AC3E}">
        <p14:creationId xmlns:p14="http://schemas.microsoft.com/office/powerpoint/2010/main" val="1189842721"/>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5186035" cy="553998"/>
          </a:xfrm>
          <a:prstGeom prst="rect">
            <a:avLst/>
          </a:prstGeom>
        </p:spPr>
        <p:txBody>
          <a:bodyPr wrap="none">
            <a:spAutoFit/>
          </a:bodyPr>
          <a:lstStyle/>
          <a:p>
            <a:pPr lvl="0" algn="just" defTabSz="914400">
              <a:tabLst>
                <a:tab pos="5937250" algn="r"/>
              </a:tabLst>
            </a:pPr>
            <a:r>
              <a:rPr lang="en-US" sz="3000" smtClean="0">
                <a:solidFill>
                  <a:srgbClr val="002060"/>
                </a:solidFill>
              </a:rPr>
              <a:t>8</a:t>
            </a:r>
            <a:r>
              <a:rPr lang="en-US" sz="3000">
                <a:solidFill>
                  <a:srgbClr val="002060"/>
                </a:solidFill>
              </a:rPr>
              <a:t>. </a:t>
            </a:r>
            <a:r>
              <a:rPr lang="de-DE" sz="3000">
                <a:solidFill>
                  <a:srgbClr val="002060"/>
                </a:solidFill>
              </a:rPr>
              <a:t>Dự kiến mục lục của luận văn</a:t>
            </a:r>
            <a:endParaRPr lang="en-US" sz="3000">
              <a:solidFill>
                <a:srgbClr val="002060"/>
              </a:solidFill>
            </a:endParaRPr>
          </a:p>
        </p:txBody>
      </p:sp>
      <p:sp>
        <p:nvSpPr>
          <p:cNvPr id="6" name="Rectangle 5"/>
          <p:cNvSpPr/>
          <p:nvPr/>
        </p:nvSpPr>
        <p:spPr>
          <a:xfrm>
            <a:off x="228600" y="685800"/>
            <a:ext cx="8686800" cy="6186309"/>
          </a:xfrm>
          <a:prstGeom prst="rect">
            <a:avLst/>
          </a:prstGeom>
        </p:spPr>
        <p:txBody>
          <a:bodyPr wrap="square" numCol="2">
            <a:spAutoFit/>
          </a:bodyPr>
          <a:lstStyle/>
          <a:p>
            <a:r>
              <a:rPr lang="en-US" sz="1800">
                <a:solidFill>
                  <a:srgbClr val="002060"/>
                </a:solidFill>
              </a:rPr>
              <a:t>Chương 3: </a:t>
            </a:r>
            <a:r>
              <a:rPr lang="en-US" sz="1800" b="1">
                <a:solidFill>
                  <a:srgbClr val="002060"/>
                </a:solidFill>
              </a:rPr>
              <a:t>Công nghệ gia công cao tốc trong gia công cắt gọt kim loại</a:t>
            </a:r>
          </a:p>
          <a:p>
            <a:r>
              <a:rPr lang="en-US" sz="1800">
                <a:solidFill>
                  <a:srgbClr val="002060"/>
                </a:solidFill>
              </a:rPr>
              <a:t>3.1. Những khái niệm về gia công cao tốc.</a:t>
            </a:r>
            <a:endParaRPr lang="en-US" sz="1800" b="1">
              <a:solidFill>
                <a:srgbClr val="002060"/>
              </a:solidFill>
            </a:endParaRPr>
          </a:p>
          <a:p>
            <a:r>
              <a:rPr lang="en-US" sz="1800">
                <a:solidFill>
                  <a:srgbClr val="002060"/>
                </a:solidFill>
              </a:rPr>
              <a:t>3.2. Phương trình nguyên lý của gia công cao tốc.</a:t>
            </a:r>
            <a:endParaRPr lang="en-US" sz="1800" b="1">
              <a:solidFill>
                <a:srgbClr val="002060"/>
              </a:solidFill>
            </a:endParaRPr>
          </a:p>
          <a:p>
            <a:r>
              <a:rPr lang="en-US" sz="1800">
                <a:solidFill>
                  <a:srgbClr val="002060"/>
                </a:solidFill>
              </a:rPr>
              <a:t>3.3. Ưu nhược điểm của gia công cao tốc.</a:t>
            </a:r>
            <a:endParaRPr lang="en-US" sz="1800" b="1">
              <a:solidFill>
                <a:srgbClr val="002060"/>
              </a:solidFill>
            </a:endParaRPr>
          </a:p>
          <a:p>
            <a:r>
              <a:rPr lang="en-US" sz="1800">
                <a:solidFill>
                  <a:srgbClr val="002060"/>
                </a:solidFill>
              </a:rPr>
              <a:t>3.4. Các nhân tố công nghệ của gia công cao tốc.</a:t>
            </a:r>
            <a:endParaRPr lang="en-US" sz="1800" b="1">
              <a:solidFill>
                <a:srgbClr val="002060"/>
              </a:solidFill>
            </a:endParaRPr>
          </a:p>
          <a:p>
            <a:r>
              <a:rPr lang="en-US" sz="1800">
                <a:solidFill>
                  <a:srgbClr val="002060"/>
                </a:solidFill>
              </a:rPr>
              <a:t>3.5. Những thông sốảnh hưởngđến quá trình gia công và liên quan đến gia công cao tốc</a:t>
            </a:r>
            <a:endParaRPr lang="en-US" sz="1800" b="1">
              <a:solidFill>
                <a:srgbClr val="002060"/>
              </a:solidFill>
            </a:endParaRPr>
          </a:p>
          <a:p>
            <a:r>
              <a:rPr lang="en-US" sz="1800">
                <a:solidFill>
                  <a:srgbClr val="002060"/>
                </a:solidFill>
              </a:rPr>
              <a:t>3.6. Những ứng dụng của công nghệ gia công cao tốc</a:t>
            </a:r>
            <a:endParaRPr lang="en-US" sz="1800" b="1" i="1">
              <a:solidFill>
                <a:srgbClr val="002060"/>
              </a:solidFill>
            </a:endParaRPr>
          </a:p>
          <a:p>
            <a:r>
              <a:rPr lang="en-US" sz="1800">
                <a:solidFill>
                  <a:srgbClr val="002060"/>
                </a:solidFill>
              </a:rPr>
              <a:t>3.7. Kết luận.</a:t>
            </a:r>
            <a:endParaRPr lang="en-US" sz="1800" b="1" i="1">
              <a:solidFill>
                <a:srgbClr val="002060"/>
              </a:solidFill>
            </a:endParaRPr>
          </a:p>
          <a:p>
            <a:r>
              <a:rPr lang="en-US" sz="1800" smtClean="0">
                <a:solidFill>
                  <a:srgbClr val="002060"/>
                </a:solidFill>
              </a:rPr>
              <a:t>Chương </a:t>
            </a:r>
            <a:r>
              <a:rPr lang="en-US" sz="1800">
                <a:solidFill>
                  <a:srgbClr val="002060"/>
                </a:solidFill>
              </a:rPr>
              <a:t>4:</a:t>
            </a:r>
            <a:r>
              <a:rPr lang="en-US" sz="1800" b="1">
                <a:solidFill>
                  <a:srgbClr val="002060"/>
                </a:solidFill>
              </a:rPr>
              <a:t> Xác định các hệ số trong phương trình hồi quy</a:t>
            </a:r>
          </a:p>
          <a:p>
            <a:r>
              <a:rPr lang="en-US" sz="1800">
                <a:solidFill>
                  <a:srgbClr val="002060"/>
                </a:solidFill>
              </a:rPr>
              <a:t>4.1. Trang thiết bị thực nghiệm:</a:t>
            </a:r>
            <a:endParaRPr lang="en-US" sz="1800" b="1" i="1">
              <a:solidFill>
                <a:srgbClr val="002060"/>
              </a:solidFill>
            </a:endParaRPr>
          </a:p>
          <a:p>
            <a:r>
              <a:rPr lang="en-US" sz="1800">
                <a:solidFill>
                  <a:srgbClr val="002060"/>
                </a:solidFill>
              </a:rPr>
              <a:t>4.1.1. Máy.</a:t>
            </a:r>
            <a:endParaRPr lang="en-US" sz="1800" b="1">
              <a:solidFill>
                <a:srgbClr val="002060"/>
              </a:solidFill>
            </a:endParaRPr>
          </a:p>
          <a:p>
            <a:r>
              <a:rPr lang="en-US" sz="1800">
                <a:solidFill>
                  <a:srgbClr val="002060"/>
                </a:solidFill>
              </a:rPr>
              <a:t>4.1.2. Dao.</a:t>
            </a:r>
            <a:endParaRPr lang="en-US" sz="1800" b="1">
              <a:solidFill>
                <a:srgbClr val="002060"/>
              </a:solidFill>
            </a:endParaRPr>
          </a:p>
          <a:p>
            <a:r>
              <a:rPr lang="en-US" sz="1800">
                <a:solidFill>
                  <a:srgbClr val="002060"/>
                </a:solidFill>
              </a:rPr>
              <a:t>4.1.3. Đồ gá.</a:t>
            </a:r>
            <a:endParaRPr lang="en-US" sz="1800" b="1">
              <a:solidFill>
                <a:srgbClr val="002060"/>
              </a:solidFill>
            </a:endParaRPr>
          </a:p>
          <a:p>
            <a:r>
              <a:rPr lang="en-US" sz="1800">
                <a:solidFill>
                  <a:srgbClr val="002060"/>
                </a:solidFill>
              </a:rPr>
              <a:t>4.1.4. Phôi.</a:t>
            </a:r>
            <a:endParaRPr lang="en-US" sz="1800" b="1">
              <a:solidFill>
                <a:srgbClr val="002060"/>
              </a:solidFill>
            </a:endParaRPr>
          </a:p>
          <a:p>
            <a:r>
              <a:rPr lang="en-US" sz="1800">
                <a:solidFill>
                  <a:srgbClr val="002060"/>
                </a:solidFill>
              </a:rPr>
              <a:t>4.1.5. Dụng cụ đo, kiểm.</a:t>
            </a:r>
            <a:endParaRPr lang="en-US" sz="1800" b="1">
              <a:solidFill>
                <a:srgbClr val="002060"/>
              </a:solidFill>
            </a:endParaRPr>
          </a:p>
          <a:p>
            <a:r>
              <a:rPr lang="en-US" sz="1800">
                <a:solidFill>
                  <a:srgbClr val="002060"/>
                </a:solidFill>
              </a:rPr>
              <a:t>4.2. Cơ sở xác định độ nhẵn bóng bề mặt bằng thực nghiệm:</a:t>
            </a:r>
            <a:endParaRPr lang="en-US" sz="1800" b="1" i="1">
              <a:solidFill>
                <a:srgbClr val="002060"/>
              </a:solidFill>
            </a:endParaRPr>
          </a:p>
          <a:p>
            <a:r>
              <a:rPr lang="en-US" sz="1800">
                <a:solidFill>
                  <a:srgbClr val="002060"/>
                </a:solidFill>
              </a:rPr>
              <a:t>4.2.1. Khái niệm về độ nhám, nhẵn bóng bề mặt. </a:t>
            </a:r>
            <a:endParaRPr lang="en-US" sz="1800" b="1">
              <a:solidFill>
                <a:srgbClr val="002060"/>
              </a:solidFill>
            </a:endParaRPr>
          </a:p>
          <a:p>
            <a:r>
              <a:rPr lang="en-US" sz="1800">
                <a:solidFill>
                  <a:srgbClr val="002060"/>
                </a:solidFill>
              </a:rPr>
              <a:t>4.2.2. Các phương pháp đo độ nhám, độ nhẵn bóng bề mặt.</a:t>
            </a:r>
            <a:endParaRPr lang="en-US" sz="1800" b="1">
              <a:solidFill>
                <a:srgbClr val="002060"/>
              </a:solidFill>
            </a:endParaRPr>
          </a:p>
          <a:p>
            <a:r>
              <a:rPr lang="en-US" sz="1800">
                <a:solidFill>
                  <a:srgbClr val="002060"/>
                </a:solidFill>
              </a:rPr>
              <a:t>4.2.3. Các tiêu chuẩn về độ nhám, nhẵn bóng bề mặt.</a:t>
            </a:r>
            <a:endParaRPr lang="en-US" sz="1800" b="1">
              <a:solidFill>
                <a:srgbClr val="002060"/>
              </a:solidFill>
            </a:endParaRPr>
          </a:p>
          <a:p>
            <a:r>
              <a:rPr lang="en-US" sz="1800">
                <a:solidFill>
                  <a:srgbClr val="002060"/>
                </a:solidFill>
              </a:rPr>
              <a:t>4.3. Cơ sở lý thuyết của quy hoạch thực nghiệm.</a:t>
            </a:r>
            <a:endParaRPr lang="en-US" sz="1800" b="1" i="1">
              <a:solidFill>
                <a:srgbClr val="002060"/>
              </a:solidFill>
            </a:endParaRPr>
          </a:p>
          <a:p>
            <a:r>
              <a:rPr lang="en-US" sz="1800">
                <a:solidFill>
                  <a:srgbClr val="002060"/>
                </a:solidFill>
              </a:rPr>
              <a:t>4.4. Thực nghiệm xác định các hệ số của phương trình hồi quy bậc 2 áp dụng phương pháp quay Box và Hunter:</a:t>
            </a:r>
            <a:endParaRPr lang="en-US" sz="1800" b="1" i="1">
              <a:solidFill>
                <a:srgbClr val="002060"/>
              </a:solidFill>
            </a:endParaRPr>
          </a:p>
          <a:p>
            <a:r>
              <a:rPr lang="en-US" sz="1800">
                <a:solidFill>
                  <a:srgbClr val="002060"/>
                </a:solidFill>
              </a:rPr>
              <a:t>4.4.1. Điều kiện thực nghiệm.</a:t>
            </a:r>
            <a:endParaRPr lang="en-US" sz="1800" b="1">
              <a:solidFill>
                <a:srgbClr val="002060"/>
              </a:solidFill>
            </a:endParaRPr>
          </a:p>
          <a:p>
            <a:r>
              <a:rPr lang="en-US" sz="1800">
                <a:solidFill>
                  <a:srgbClr val="002060"/>
                </a:solidFill>
              </a:rPr>
              <a:t>4.4.2. Trình tự thực hiện.</a:t>
            </a:r>
            <a:endParaRPr lang="en-US" sz="1800" b="1">
              <a:solidFill>
                <a:srgbClr val="002060"/>
              </a:solidFill>
            </a:endParaRPr>
          </a:p>
          <a:p>
            <a:r>
              <a:rPr lang="en-US" sz="1800">
                <a:solidFill>
                  <a:srgbClr val="002060"/>
                </a:solidFill>
              </a:rPr>
              <a:t>4.4.3. Kết quả thực nghiệm.</a:t>
            </a:r>
            <a:endParaRPr lang="en-US" sz="1800" b="1">
              <a:solidFill>
                <a:srgbClr val="002060"/>
              </a:solidFill>
            </a:endParaRPr>
          </a:p>
          <a:p>
            <a:r>
              <a:rPr lang="en-US" sz="1800">
                <a:solidFill>
                  <a:srgbClr val="002060"/>
                </a:solidFill>
              </a:rPr>
              <a:t>4.4.4. Xây dựng phương trình hồi quy.</a:t>
            </a:r>
            <a:endParaRPr lang="en-US" sz="1800" b="1">
              <a:solidFill>
                <a:srgbClr val="002060"/>
              </a:solidFill>
            </a:endParaRPr>
          </a:p>
          <a:p>
            <a:r>
              <a:rPr lang="en-US" sz="1800">
                <a:solidFill>
                  <a:srgbClr val="002060"/>
                </a:solidFill>
              </a:rPr>
              <a:t>4.5. Kết luận.</a:t>
            </a:r>
            <a:endParaRPr lang="en-US" sz="1800" b="1" i="1">
              <a:solidFill>
                <a:srgbClr val="002060"/>
              </a:solidFill>
            </a:endParaRPr>
          </a:p>
          <a:p>
            <a:r>
              <a:rPr lang="en-US" sz="1800">
                <a:solidFill>
                  <a:srgbClr val="002060"/>
                </a:solidFill>
              </a:rPr>
              <a:t>Chương 5:</a:t>
            </a:r>
            <a:r>
              <a:rPr lang="en-US" sz="1800" b="1">
                <a:solidFill>
                  <a:srgbClr val="002060"/>
                </a:solidFill>
              </a:rPr>
              <a:t> Kết luận. </a:t>
            </a:r>
          </a:p>
          <a:p>
            <a:r>
              <a:rPr lang="en-US" sz="1800">
                <a:solidFill>
                  <a:srgbClr val="002060"/>
                </a:solidFill>
              </a:rPr>
              <a:t>5.1. Những kết quả đạt được.</a:t>
            </a:r>
            <a:endParaRPr lang="en-US" sz="1800" b="1" i="1">
              <a:solidFill>
                <a:srgbClr val="002060"/>
              </a:solidFill>
            </a:endParaRPr>
          </a:p>
          <a:p>
            <a:r>
              <a:rPr lang="en-US" sz="1800">
                <a:solidFill>
                  <a:srgbClr val="002060"/>
                </a:solidFill>
              </a:rPr>
              <a:t>5.2. Kiến nghị và hướng phát triển đề tài.</a:t>
            </a:r>
            <a:endParaRPr lang="en-US" sz="1800" b="1" i="1">
              <a:solidFill>
                <a:srgbClr val="002060"/>
              </a:solidFill>
            </a:endParaRPr>
          </a:p>
          <a:p>
            <a:r>
              <a:rPr lang="en-US" sz="1800" b="1">
                <a:solidFill>
                  <a:srgbClr val="002060"/>
                </a:solidFill>
              </a:rPr>
              <a:t>Tài liệu tham khảo</a:t>
            </a:r>
          </a:p>
          <a:p>
            <a:r>
              <a:rPr lang="en-US" sz="1800" b="1">
                <a:solidFill>
                  <a:srgbClr val="002060"/>
                </a:solidFill>
              </a:rPr>
              <a:t>Các phụ lục (nếu có)</a:t>
            </a:r>
            <a:endParaRPr lang="en-US" sz="1800">
              <a:solidFill>
                <a:srgbClr val="002060"/>
              </a:solidFill>
            </a:endParaRPr>
          </a:p>
        </p:txBody>
      </p:sp>
    </p:spTree>
    <p:extLst>
      <p:ext uri="{BB962C8B-B14F-4D97-AF65-F5344CB8AC3E}">
        <p14:creationId xmlns:p14="http://schemas.microsoft.com/office/powerpoint/2010/main" val="3282996906"/>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6518131" cy="553998"/>
          </a:xfrm>
          <a:prstGeom prst="rect">
            <a:avLst/>
          </a:prstGeom>
        </p:spPr>
        <p:txBody>
          <a:bodyPr wrap="none">
            <a:spAutoFit/>
          </a:bodyPr>
          <a:lstStyle/>
          <a:p>
            <a:pPr lvl="0" algn="just" defTabSz="914400">
              <a:tabLst>
                <a:tab pos="5937250" algn="r"/>
              </a:tabLst>
            </a:pPr>
            <a:r>
              <a:rPr lang="en-US" sz="3000" smtClean="0">
                <a:solidFill>
                  <a:srgbClr val="002060"/>
                </a:solidFill>
              </a:rPr>
              <a:t>9</a:t>
            </a:r>
            <a:r>
              <a:rPr lang="en-US" sz="3000">
                <a:solidFill>
                  <a:srgbClr val="002060"/>
                </a:solidFill>
              </a:rPr>
              <a:t>. </a:t>
            </a:r>
            <a:r>
              <a:rPr lang="de-DE" sz="3000">
                <a:solidFill>
                  <a:srgbClr val="002060"/>
                </a:solidFill>
              </a:rPr>
              <a:t>Dự kiến kết quả đạt được của luận văn</a:t>
            </a:r>
            <a:endParaRPr lang="en-US" sz="3000">
              <a:solidFill>
                <a:srgbClr val="002060"/>
              </a:solidFill>
            </a:endParaRPr>
          </a:p>
        </p:txBody>
      </p:sp>
      <p:sp>
        <p:nvSpPr>
          <p:cNvPr id="6" name="Rectangle 5"/>
          <p:cNvSpPr/>
          <p:nvPr/>
        </p:nvSpPr>
        <p:spPr>
          <a:xfrm>
            <a:off x="228600" y="685800"/>
            <a:ext cx="8686800" cy="3785652"/>
          </a:xfrm>
          <a:prstGeom prst="rect">
            <a:avLst/>
          </a:prstGeom>
        </p:spPr>
        <p:txBody>
          <a:bodyPr wrap="square" numCol="1">
            <a:spAutoFit/>
          </a:bodyPr>
          <a:lstStyle/>
          <a:p>
            <a:pPr indent="228600" algn="just"/>
            <a:r>
              <a:rPr lang="vi-VN" sz="2400" smtClean="0">
                <a:solidFill>
                  <a:srgbClr val="002060"/>
                </a:solidFill>
              </a:rPr>
              <a:t>Kết </a:t>
            </a:r>
            <a:r>
              <a:rPr lang="vi-VN" sz="2400">
                <a:solidFill>
                  <a:srgbClr val="002060"/>
                </a:solidFill>
              </a:rPr>
              <a:t>quả đạt được của luận văn bao gồm:</a:t>
            </a:r>
            <a:endParaRPr lang="en-US" sz="2400">
              <a:solidFill>
                <a:srgbClr val="002060"/>
              </a:solidFill>
            </a:endParaRPr>
          </a:p>
          <a:p>
            <a:pPr algn="just"/>
            <a:r>
              <a:rPr lang="en-US" sz="2400">
                <a:solidFill>
                  <a:srgbClr val="002060"/>
                </a:solidFill>
              </a:rPr>
              <a:t>- </a:t>
            </a:r>
            <a:r>
              <a:rPr lang="vi-VN" sz="2400">
                <a:solidFill>
                  <a:srgbClr val="002060"/>
                </a:solidFill>
              </a:rPr>
              <a:t>Các kết quả thực nghiệm về phương pháp bôi trơn làm nguội tối thiểu khi tiện tốc độc cao thép hợp kim C45 bằng dao hợp kim có lớp phủ.</a:t>
            </a:r>
            <a:endParaRPr lang="en-US" sz="2400">
              <a:solidFill>
                <a:srgbClr val="002060"/>
              </a:solidFill>
            </a:endParaRPr>
          </a:p>
          <a:p>
            <a:pPr algn="just"/>
            <a:r>
              <a:rPr lang="en-US" sz="2400">
                <a:solidFill>
                  <a:srgbClr val="002060"/>
                </a:solidFill>
              </a:rPr>
              <a:t>- </a:t>
            </a:r>
            <a:r>
              <a:rPr lang="vi-VN" sz="2400">
                <a:solidFill>
                  <a:srgbClr val="002060"/>
                </a:solidFill>
              </a:rPr>
              <a:t>Phương trình hồi quy thể hiện mối liên hệ giữ các thông số của phương pháp bôi trơn làm nguội tối thiểu với độ nhám bề mặt gia công tiện tinh cao tốc.</a:t>
            </a:r>
            <a:endParaRPr lang="en-US" sz="2400">
              <a:solidFill>
                <a:srgbClr val="002060"/>
              </a:solidFill>
            </a:endParaRPr>
          </a:p>
          <a:p>
            <a:pPr algn="just"/>
            <a:r>
              <a:rPr lang="en-US" sz="2400">
                <a:solidFill>
                  <a:srgbClr val="002060"/>
                </a:solidFill>
              </a:rPr>
              <a:t>- </a:t>
            </a:r>
            <a:r>
              <a:rPr lang="vi-VN" sz="2400">
                <a:solidFill>
                  <a:srgbClr val="002060"/>
                </a:solidFill>
              </a:rPr>
              <a:t>Kết quả giá trị các hệ số trong phương trình hồi quy khi gia công thép C45 sử dụng dao có lớp phủ trên máy tiện CNC cao tốc.</a:t>
            </a:r>
            <a:endParaRPr lang="en-US" sz="2400">
              <a:solidFill>
                <a:srgbClr val="002060"/>
              </a:solidFill>
            </a:endParaRPr>
          </a:p>
          <a:p>
            <a:pPr algn="just"/>
            <a:r>
              <a:rPr lang="en-US" sz="2400">
                <a:solidFill>
                  <a:srgbClr val="002060"/>
                </a:solidFill>
              </a:rPr>
              <a:t>- </a:t>
            </a:r>
            <a:r>
              <a:rPr lang="vi-VN" sz="2400">
                <a:solidFill>
                  <a:srgbClr val="002060"/>
                </a:solidFill>
              </a:rPr>
              <a:t>Viết một bài báo và đăng trên tạp chí khoa học công nghệ.</a:t>
            </a:r>
            <a:endParaRPr lang="en-US" sz="2400">
              <a:solidFill>
                <a:srgbClr val="002060"/>
              </a:solidFill>
            </a:endParaRPr>
          </a:p>
        </p:txBody>
      </p:sp>
    </p:spTree>
    <p:extLst>
      <p:ext uri="{BB962C8B-B14F-4D97-AF65-F5344CB8AC3E}">
        <p14:creationId xmlns:p14="http://schemas.microsoft.com/office/powerpoint/2010/main" val="3782480676"/>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4705134" cy="553998"/>
          </a:xfrm>
          <a:prstGeom prst="rect">
            <a:avLst/>
          </a:prstGeom>
        </p:spPr>
        <p:txBody>
          <a:bodyPr wrap="none">
            <a:spAutoFit/>
          </a:bodyPr>
          <a:lstStyle/>
          <a:p>
            <a:pPr lvl="0" algn="just" defTabSz="914400">
              <a:tabLst>
                <a:tab pos="5937250" algn="r"/>
              </a:tabLst>
            </a:pPr>
            <a:r>
              <a:rPr lang="en-US" sz="3000" smtClean="0">
                <a:solidFill>
                  <a:srgbClr val="002060"/>
                </a:solidFill>
              </a:rPr>
              <a:t>10</a:t>
            </a:r>
            <a:r>
              <a:rPr lang="en-US" sz="3000">
                <a:solidFill>
                  <a:srgbClr val="002060"/>
                </a:solidFill>
              </a:rPr>
              <a:t>. </a:t>
            </a:r>
            <a:r>
              <a:rPr lang="de-DE" sz="3000">
                <a:solidFill>
                  <a:srgbClr val="002060"/>
                </a:solidFill>
              </a:rPr>
              <a:t>Kế hoạch thực hiện đề tài</a:t>
            </a:r>
            <a:endParaRPr lang="en-US" sz="3000">
              <a:solidFill>
                <a:srgbClr val="002060"/>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2647090586"/>
              </p:ext>
            </p:extLst>
          </p:nvPr>
        </p:nvGraphicFramePr>
        <p:xfrm>
          <a:off x="228598" y="838198"/>
          <a:ext cx="8686801" cy="5791201"/>
        </p:xfrm>
        <a:graphic>
          <a:graphicData uri="http://schemas.openxmlformats.org/drawingml/2006/table">
            <a:tbl>
              <a:tblPr firstRow="1" firstCol="1" lastRow="1" lastCol="1" bandRow="1" bandCol="1">
                <a:tableStyleId>{5C22544A-7EE6-4342-B048-85BDC9FD1C3A}</a:tableStyleId>
              </a:tblPr>
              <a:tblGrid>
                <a:gridCol w="2763981"/>
                <a:gridCol w="1184564"/>
                <a:gridCol w="1184564"/>
                <a:gridCol w="1184564"/>
                <a:gridCol w="1184564"/>
                <a:gridCol w="1184564"/>
              </a:tblGrid>
              <a:tr h="999078">
                <a:tc>
                  <a:txBody>
                    <a:bodyPr/>
                    <a:lstStyle/>
                    <a:p>
                      <a:pPr algn="ctr">
                        <a:lnSpc>
                          <a:spcPct val="115000"/>
                        </a:lnSpc>
                        <a:spcBef>
                          <a:spcPts val="300"/>
                        </a:spcBef>
                        <a:spcAft>
                          <a:spcPts val="300"/>
                        </a:spcAft>
                      </a:pPr>
                      <a:r>
                        <a:rPr lang="en-US" sz="1400">
                          <a:solidFill>
                            <a:srgbClr val="002060"/>
                          </a:solidFill>
                          <a:effectLst/>
                        </a:rPr>
                        <a:t>Nội dung thực hiện</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Tháng 1</a:t>
                      </a:r>
                    </a:p>
                    <a:p>
                      <a:pPr algn="ctr">
                        <a:lnSpc>
                          <a:spcPct val="115000"/>
                        </a:lnSpc>
                        <a:spcBef>
                          <a:spcPts val="300"/>
                        </a:spcBef>
                        <a:spcAft>
                          <a:spcPts val="300"/>
                        </a:spcAft>
                      </a:pPr>
                      <a:r>
                        <a:rPr lang="en-US" sz="1400">
                          <a:solidFill>
                            <a:srgbClr val="002060"/>
                          </a:solidFill>
                          <a:effectLst/>
                        </a:rPr>
                        <a:t>(28/8 đến 28/12/15)</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Tháng 2</a:t>
                      </a:r>
                    </a:p>
                    <a:p>
                      <a:pPr algn="ctr">
                        <a:lnSpc>
                          <a:spcPct val="115000"/>
                        </a:lnSpc>
                        <a:spcBef>
                          <a:spcPts val="300"/>
                        </a:spcBef>
                        <a:spcAft>
                          <a:spcPts val="300"/>
                        </a:spcAft>
                      </a:pPr>
                      <a:r>
                        <a:rPr lang="en-US" sz="1400">
                          <a:solidFill>
                            <a:srgbClr val="002060"/>
                          </a:solidFill>
                          <a:effectLst/>
                        </a:rPr>
                        <a:t>(28/1 đến 28/2/16)</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Tháng 3</a:t>
                      </a:r>
                    </a:p>
                    <a:p>
                      <a:pPr algn="ctr">
                        <a:lnSpc>
                          <a:spcPct val="115000"/>
                        </a:lnSpc>
                        <a:spcBef>
                          <a:spcPts val="300"/>
                        </a:spcBef>
                        <a:spcAft>
                          <a:spcPts val="300"/>
                        </a:spcAft>
                      </a:pPr>
                      <a:r>
                        <a:rPr lang="en-US" sz="1400">
                          <a:solidFill>
                            <a:srgbClr val="002060"/>
                          </a:solidFill>
                          <a:effectLst/>
                        </a:rPr>
                        <a:t>(28/3 đến 28/4/16)</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Tháng 4</a:t>
                      </a:r>
                    </a:p>
                    <a:p>
                      <a:pPr algn="ctr">
                        <a:lnSpc>
                          <a:spcPct val="115000"/>
                        </a:lnSpc>
                        <a:spcBef>
                          <a:spcPts val="300"/>
                        </a:spcBef>
                        <a:spcAft>
                          <a:spcPts val="300"/>
                        </a:spcAft>
                      </a:pPr>
                      <a:r>
                        <a:rPr lang="en-US" sz="1400">
                          <a:solidFill>
                            <a:srgbClr val="002060"/>
                          </a:solidFill>
                          <a:effectLst/>
                        </a:rPr>
                        <a:t>(28/4 đến 28/5)</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Tháng 5</a:t>
                      </a:r>
                    </a:p>
                    <a:p>
                      <a:pPr algn="ctr">
                        <a:lnSpc>
                          <a:spcPct val="115000"/>
                        </a:lnSpc>
                        <a:spcBef>
                          <a:spcPts val="300"/>
                        </a:spcBef>
                        <a:spcAft>
                          <a:spcPts val="300"/>
                        </a:spcAft>
                      </a:pPr>
                      <a:r>
                        <a:rPr lang="en-US" sz="1400">
                          <a:solidFill>
                            <a:srgbClr val="002060"/>
                          </a:solidFill>
                          <a:effectLst/>
                        </a:rPr>
                        <a:t>(28/5 đến 28/6/16)</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r>
              <a:tr h="1121659">
                <a:tc>
                  <a:txBody>
                    <a:bodyPr/>
                    <a:lstStyle/>
                    <a:p>
                      <a:pPr algn="just">
                        <a:lnSpc>
                          <a:spcPct val="115000"/>
                        </a:lnSpc>
                        <a:spcBef>
                          <a:spcPts val="300"/>
                        </a:spcBef>
                        <a:spcAft>
                          <a:spcPts val="300"/>
                        </a:spcAft>
                      </a:pPr>
                      <a:r>
                        <a:rPr lang="en-US" sz="1400">
                          <a:solidFill>
                            <a:srgbClr val="002060"/>
                          </a:solidFill>
                          <a:effectLst/>
                        </a:rPr>
                        <a:t>Chương 1: Tổng quan đề tài</a:t>
                      </a:r>
                    </a:p>
                    <a:p>
                      <a:pPr algn="just">
                        <a:lnSpc>
                          <a:spcPct val="115000"/>
                        </a:lnSpc>
                        <a:spcBef>
                          <a:spcPts val="300"/>
                        </a:spcBef>
                        <a:spcAft>
                          <a:spcPts val="300"/>
                        </a:spcAft>
                        <a:tabLst>
                          <a:tab pos="114300" algn="l"/>
                        </a:tabLst>
                      </a:pPr>
                      <a:r>
                        <a:rPr lang="en-US" sz="1400">
                          <a:solidFill>
                            <a:srgbClr val="002060"/>
                          </a:solidFill>
                          <a:effectLst/>
                        </a:rPr>
                        <a:t>1.1. Tổng quan về phương pháp bôi trơn làm nguội tối thiểu</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r>
              <a:tr h="1121659">
                <a:tc>
                  <a:txBody>
                    <a:bodyPr/>
                    <a:lstStyle/>
                    <a:p>
                      <a:pPr algn="just">
                        <a:lnSpc>
                          <a:spcPct val="115000"/>
                        </a:lnSpc>
                        <a:spcBef>
                          <a:spcPts val="300"/>
                        </a:spcBef>
                        <a:spcAft>
                          <a:spcPts val="300"/>
                        </a:spcAft>
                      </a:pPr>
                      <a:r>
                        <a:rPr lang="en-US" sz="1400">
                          <a:solidFill>
                            <a:srgbClr val="002060"/>
                          </a:solidFill>
                          <a:effectLst/>
                        </a:rPr>
                        <a:t>Chương 1: Tổng quan đề tài</a:t>
                      </a:r>
                    </a:p>
                    <a:p>
                      <a:pPr algn="just">
                        <a:lnSpc>
                          <a:spcPct val="115000"/>
                        </a:lnSpc>
                        <a:spcBef>
                          <a:spcPts val="300"/>
                        </a:spcBef>
                        <a:spcAft>
                          <a:spcPts val="300"/>
                        </a:spcAft>
                      </a:pPr>
                      <a:r>
                        <a:rPr lang="en-US" sz="1400">
                          <a:solidFill>
                            <a:srgbClr val="002060"/>
                          </a:solidFill>
                          <a:effectLst/>
                        </a:rPr>
                        <a:t>1.2. Tính chất của dung dịch bôi trơn làm nguội có nguồn gốc thực vật</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r>
              <a:tr h="514750">
                <a:tc>
                  <a:txBody>
                    <a:bodyPr/>
                    <a:lstStyle/>
                    <a:p>
                      <a:pPr algn="just">
                        <a:lnSpc>
                          <a:spcPct val="115000"/>
                        </a:lnSpc>
                        <a:spcBef>
                          <a:spcPts val="300"/>
                        </a:spcBef>
                        <a:spcAft>
                          <a:spcPts val="300"/>
                        </a:spcAft>
                      </a:pPr>
                      <a:r>
                        <a:rPr lang="en-US" sz="1400">
                          <a:solidFill>
                            <a:srgbClr val="002060"/>
                          </a:solidFill>
                          <a:effectLst/>
                        </a:rPr>
                        <a:t>Chương 2: Thép hợp kim sắt - cacbon.</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r>
              <a:tr h="655303">
                <a:tc>
                  <a:txBody>
                    <a:bodyPr/>
                    <a:lstStyle/>
                    <a:p>
                      <a:pPr algn="just">
                        <a:lnSpc>
                          <a:spcPct val="115000"/>
                        </a:lnSpc>
                        <a:spcBef>
                          <a:spcPts val="300"/>
                        </a:spcBef>
                        <a:spcAft>
                          <a:spcPts val="300"/>
                        </a:spcAft>
                      </a:pPr>
                      <a:r>
                        <a:rPr lang="en-US" sz="1400">
                          <a:solidFill>
                            <a:srgbClr val="002060"/>
                          </a:solidFill>
                          <a:effectLst/>
                        </a:rPr>
                        <a:t>Chương 3: Công nghệ gia công cao tốc trong gia công cắt gọt kim loại</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r>
              <a:tr h="655303">
                <a:tc>
                  <a:txBody>
                    <a:bodyPr/>
                    <a:lstStyle/>
                    <a:p>
                      <a:pPr algn="just">
                        <a:lnSpc>
                          <a:spcPct val="115000"/>
                        </a:lnSpc>
                        <a:spcBef>
                          <a:spcPts val="300"/>
                        </a:spcBef>
                        <a:spcAft>
                          <a:spcPts val="300"/>
                        </a:spcAft>
                      </a:pPr>
                      <a:r>
                        <a:rPr lang="en-US" sz="1400">
                          <a:solidFill>
                            <a:srgbClr val="002060"/>
                          </a:solidFill>
                          <a:effectLst/>
                        </a:rPr>
                        <a:t>Chương 4: Xác định các hệ số trong phương trình hồi quy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r>
              <a:tr h="449037">
                <a:tc>
                  <a:txBody>
                    <a:bodyPr/>
                    <a:lstStyle/>
                    <a:p>
                      <a:pPr algn="just">
                        <a:lnSpc>
                          <a:spcPct val="115000"/>
                        </a:lnSpc>
                        <a:spcBef>
                          <a:spcPts val="300"/>
                        </a:spcBef>
                        <a:spcAft>
                          <a:spcPts val="300"/>
                        </a:spcAft>
                      </a:pPr>
                      <a:r>
                        <a:rPr lang="en-US" sz="1400">
                          <a:solidFill>
                            <a:srgbClr val="002060"/>
                          </a:solidFill>
                          <a:effectLst/>
                        </a:rPr>
                        <a:t>Chương 5: Kết luận.</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 </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r>
              <a:tr h="274412">
                <a:tc>
                  <a:txBody>
                    <a:bodyPr/>
                    <a:lstStyle/>
                    <a:p>
                      <a:pPr algn="just">
                        <a:lnSpc>
                          <a:spcPct val="115000"/>
                        </a:lnSpc>
                        <a:spcBef>
                          <a:spcPts val="300"/>
                        </a:spcBef>
                        <a:spcAft>
                          <a:spcPts val="300"/>
                        </a:spcAft>
                      </a:pPr>
                      <a:r>
                        <a:rPr lang="en-US" sz="1400">
                          <a:solidFill>
                            <a:srgbClr val="002060"/>
                          </a:solidFill>
                          <a:effectLst/>
                        </a:rPr>
                        <a:t>Viết luận văn</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c>
                  <a:txBody>
                    <a:bodyPr/>
                    <a:lstStyle/>
                    <a:p>
                      <a:pPr algn="ctr">
                        <a:lnSpc>
                          <a:spcPct val="115000"/>
                        </a:lnSpc>
                        <a:spcBef>
                          <a:spcPts val="300"/>
                        </a:spcBef>
                        <a:spcAft>
                          <a:spcPts val="300"/>
                        </a:spcAft>
                      </a:pPr>
                      <a:r>
                        <a:rPr lang="en-US" sz="1400">
                          <a:solidFill>
                            <a:srgbClr val="002060"/>
                          </a:solidFill>
                          <a:effectLst/>
                        </a:rPr>
                        <a:t>x</a:t>
                      </a:r>
                      <a:endParaRPr lang="en-US" sz="14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50085" marR="50085" marT="0" marB="0"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rgbClr val="00B0F0"/>
                    </a:solidFill>
                  </a:tcPr>
                </a:tc>
              </a:tr>
            </a:tbl>
          </a:graphicData>
        </a:graphic>
      </p:graphicFrame>
    </p:spTree>
    <p:extLst>
      <p:ext uri="{BB962C8B-B14F-4D97-AF65-F5344CB8AC3E}">
        <p14:creationId xmlns:p14="http://schemas.microsoft.com/office/powerpoint/2010/main" val="2262469412"/>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3866508" cy="584775"/>
          </a:xfrm>
          <a:prstGeom prst="rect">
            <a:avLst/>
          </a:prstGeom>
        </p:spPr>
        <p:txBody>
          <a:bodyPr wrap="none">
            <a:spAutoFit/>
          </a:bodyPr>
          <a:lstStyle/>
          <a:p>
            <a:pPr lvl="0" algn="just" defTabSz="914400">
              <a:tabLst>
                <a:tab pos="5937250" algn="r"/>
              </a:tabLst>
            </a:pPr>
            <a:r>
              <a:rPr lang="en-US" sz="3200" smtClean="0">
                <a:solidFill>
                  <a:srgbClr val="002060"/>
                </a:solidFill>
              </a:rPr>
              <a:t>11</a:t>
            </a:r>
            <a:r>
              <a:rPr lang="en-US" sz="3200">
                <a:solidFill>
                  <a:srgbClr val="002060"/>
                </a:solidFill>
              </a:rPr>
              <a:t>. Tài liệu tham khảo</a:t>
            </a:r>
            <a:endParaRPr lang="en-US" sz="3000">
              <a:solidFill>
                <a:srgbClr val="002060"/>
              </a:solidFill>
            </a:endParaRPr>
          </a:p>
        </p:txBody>
      </p:sp>
      <p:sp>
        <p:nvSpPr>
          <p:cNvPr id="6" name="Rectangle 5"/>
          <p:cNvSpPr/>
          <p:nvPr/>
        </p:nvSpPr>
        <p:spPr>
          <a:xfrm>
            <a:off x="228600" y="685800"/>
            <a:ext cx="8686800" cy="5632311"/>
          </a:xfrm>
          <a:prstGeom prst="rect">
            <a:avLst/>
          </a:prstGeom>
        </p:spPr>
        <p:txBody>
          <a:bodyPr wrap="square" numCol="1">
            <a:spAutoFit/>
          </a:bodyPr>
          <a:lstStyle/>
          <a:p>
            <a:r>
              <a:rPr lang="en-US" sz="2400">
                <a:solidFill>
                  <a:srgbClr val="002060"/>
                </a:solidFill>
              </a:rPr>
              <a:t>[1] Autret, R. &amp; Y. Liang, Minimum Quantity Lubrication in Finish Hard Turning, (2003), Master’s Thesis, Georgia Institute of Technology, Atlanta, Georgia, USA.</a:t>
            </a:r>
          </a:p>
          <a:p>
            <a:r>
              <a:rPr lang="en-US" sz="2400">
                <a:solidFill>
                  <a:srgbClr val="002060"/>
                </a:solidFill>
              </a:rPr>
              <a:t>[2] Brockhoff, T.  &amp; A. Walter (1998), Fluid Minimization in Cutting and Grinding, </a:t>
            </a:r>
            <a:r>
              <a:rPr lang="en-US" sz="2400" i="1">
                <a:solidFill>
                  <a:srgbClr val="002060"/>
                </a:solidFill>
              </a:rPr>
              <a:t>Abrasives</a:t>
            </a:r>
            <a:r>
              <a:rPr lang="en-US" sz="2400">
                <a:solidFill>
                  <a:srgbClr val="002060"/>
                </a:solidFill>
              </a:rPr>
              <a:t>, pg 38-92.</a:t>
            </a:r>
          </a:p>
          <a:p>
            <a:r>
              <a:rPr lang="en-US" sz="2400">
                <a:solidFill>
                  <a:srgbClr val="002060"/>
                </a:solidFill>
              </a:rPr>
              <a:t>[3] Aronson, R. B. (1995), Why Dry Machining, </a:t>
            </a:r>
            <a:r>
              <a:rPr lang="en-US" sz="2400" i="1">
                <a:solidFill>
                  <a:srgbClr val="002060"/>
                </a:solidFill>
              </a:rPr>
              <a:t>Manufacturing Engineering</a:t>
            </a:r>
            <a:r>
              <a:rPr lang="en-US" sz="2400">
                <a:solidFill>
                  <a:srgbClr val="002060"/>
                </a:solidFill>
              </a:rPr>
              <a:t>, pg 33-36</a:t>
            </a:r>
          </a:p>
          <a:p>
            <a:r>
              <a:rPr lang="en-US" sz="2400">
                <a:solidFill>
                  <a:srgbClr val="002060"/>
                </a:solidFill>
              </a:rPr>
              <a:t>[4] Bennett, E.O. &amp; D. L. Bennett, Occupational Airways Diseases in the Metal Working Industries, </a:t>
            </a:r>
            <a:r>
              <a:rPr lang="en-US" sz="2400" i="1">
                <a:solidFill>
                  <a:srgbClr val="002060"/>
                </a:solidFill>
              </a:rPr>
              <a:t>Tribology International</a:t>
            </a:r>
            <a:r>
              <a:rPr lang="en-US" sz="2400">
                <a:solidFill>
                  <a:srgbClr val="002060"/>
                </a:solidFill>
              </a:rPr>
              <a:t>, 18/3, pg. 169-176, 1985.</a:t>
            </a:r>
          </a:p>
          <a:p>
            <a:r>
              <a:rPr lang="en-US" sz="2400">
                <a:solidFill>
                  <a:srgbClr val="002060"/>
                </a:solidFill>
              </a:rPr>
              <a:t>[5] Filipovic, A.  &amp; D.A. Stephenson (2006), Minimum Quantity Lubrication (MQL) Applications in Automotive Power-Train Machining, </a:t>
            </a:r>
            <a:r>
              <a:rPr lang="en-US" sz="2400" i="1">
                <a:solidFill>
                  <a:srgbClr val="002060"/>
                </a:solidFill>
              </a:rPr>
              <a:t>Machining Science and Technology</a:t>
            </a:r>
            <a:r>
              <a:rPr lang="en-US" sz="2400">
                <a:solidFill>
                  <a:srgbClr val="002060"/>
                </a:solidFill>
              </a:rPr>
              <a:t>, Vol. 10, pp: 3-22.</a:t>
            </a:r>
          </a:p>
          <a:p>
            <a:r>
              <a:rPr lang="en-US" sz="2400">
                <a:solidFill>
                  <a:srgbClr val="002060"/>
                </a:solidFill>
              </a:rPr>
              <a:t>[6] Innovation of Dry Machining, website:</a:t>
            </a:r>
          </a:p>
          <a:p>
            <a:r>
              <a:rPr lang="en-US" sz="2400" u="sng">
                <a:solidFill>
                  <a:srgbClr val="002060"/>
                </a:solidFill>
                <a:hlinkClick r:id="rId2"/>
              </a:rPr>
              <a:t>http</a:t>
            </a:r>
            <a:r>
              <a:rPr lang="en-US" sz="2400" u="sng">
                <a:solidFill>
                  <a:srgbClr val="002060"/>
                </a:solidFill>
                <a:hlinkClick r:id="rId2"/>
              </a:rPr>
              <a:t>://</a:t>
            </a:r>
            <a:r>
              <a:rPr lang="en-US" sz="2400" u="sng" smtClean="0">
                <a:solidFill>
                  <a:srgbClr val="002060"/>
                </a:solidFill>
                <a:hlinkClick r:id="rId2"/>
              </a:rPr>
              <a:t>www.horkos.co.jp/english/machine/mql/index-e1.html</a:t>
            </a:r>
            <a:endParaRPr lang="en-US" sz="2400">
              <a:solidFill>
                <a:srgbClr val="002060"/>
              </a:solidFill>
            </a:endParaRPr>
          </a:p>
        </p:txBody>
      </p:sp>
    </p:spTree>
    <p:extLst>
      <p:ext uri="{BB962C8B-B14F-4D97-AF65-F5344CB8AC3E}">
        <p14:creationId xmlns:p14="http://schemas.microsoft.com/office/powerpoint/2010/main" val="3345854938"/>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3866508" cy="584775"/>
          </a:xfrm>
          <a:prstGeom prst="rect">
            <a:avLst/>
          </a:prstGeom>
        </p:spPr>
        <p:txBody>
          <a:bodyPr wrap="none">
            <a:spAutoFit/>
          </a:bodyPr>
          <a:lstStyle/>
          <a:p>
            <a:pPr lvl="0" algn="just" defTabSz="914400">
              <a:tabLst>
                <a:tab pos="5937250" algn="r"/>
              </a:tabLst>
            </a:pPr>
            <a:r>
              <a:rPr lang="en-US" sz="3200" smtClean="0">
                <a:solidFill>
                  <a:srgbClr val="002060"/>
                </a:solidFill>
              </a:rPr>
              <a:t>11</a:t>
            </a:r>
            <a:r>
              <a:rPr lang="en-US" sz="3200">
                <a:solidFill>
                  <a:srgbClr val="002060"/>
                </a:solidFill>
              </a:rPr>
              <a:t>. Tài liệu tham khảo</a:t>
            </a:r>
            <a:endParaRPr lang="en-US" sz="3000">
              <a:solidFill>
                <a:srgbClr val="002060"/>
              </a:solidFill>
            </a:endParaRPr>
          </a:p>
        </p:txBody>
      </p:sp>
      <p:sp>
        <p:nvSpPr>
          <p:cNvPr id="6" name="Rectangle 5"/>
          <p:cNvSpPr/>
          <p:nvPr/>
        </p:nvSpPr>
        <p:spPr>
          <a:xfrm>
            <a:off x="228600" y="685800"/>
            <a:ext cx="8686800" cy="4893647"/>
          </a:xfrm>
          <a:prstGeom prst="rect">
            <a:avLst/>
          </a:prstGeom>
        </p:spPr>
        <p:txBody>
          <a:bodyPr wrap="square" numCol="1">
            <a:spAutoFit/>
          </a:bodyPr>
          <a:lstStyle/>
          <a:p>
            <a:r>
              <a:rPr lang="en-US" sz="2400" smtClean="0">
                <a:solidFill>
                  <a:srgbClr val="002060"/>
                </a:solidFill>
              </a:rPr>
              <a:t>[</a:t>
            </a:r>
            <a:r>
              <a:rPr lang="en-US" sz="2400">
                <a:solidFill>
                  <a:srgbClr val="002060"/>
                </a:solidFill>
              </a:rPr>
              <a:t>7] Braga, D.U., A.E. Diniz, G.W.A. Miranda, &amp;  N.L. Coppini, (2002), Using a Minimum Quantity of Lubricant (MQL) and a Diamond Coated Tool in the Drilling of Aluminum-Silicon Alloys, </a:t>
            </a:r>
            <a:r>
              <a:rPr lang="en-US" sz="2400" i="1">
                <a:solidFill>
                  <a:srgbClr val="002060"/>
                </a:solidFill>
              </a:rPr>
              <a:t>Journal of Materials Processing and Technology</a:t>
            </a:r>
            <a:r>
              <a:rPr lang="en-US" sz="2400">
                <a:solidFill>
                  <a:srgbClr val="002060"/>
                </a:solidFill>
              </a:rPr>
              <a:t>, Vol. 122, pg. 127-138.</a:t>
            </a:r>
          </a:p>
          <a:p>
            <a:r>
              <a:rPr lang="en-US" sz="2400">
                <a:solidFill>
                  <a:srgbClr val="002060"/>
                </a:solidFill>
              </a:rPr>
              <a:t>[8] Zeilman, R.P.  &amp; W.L. Weingaertner,2(006), Analysis of Temperature During Drilling of Ti6Al4V with Minimal Quantity of Lubricant, </a:t>
            </a:r>
            <a:r>
              <a:rPr lang="en-US" sz="2400" i="1">
                <a:solidFill>
                  <a:srgbClr val="002060"/>
                </a:solidFill>
              </a:rPr>
              <a:t>Journal of Materials Processing and Technology</a:t>
            </a:r>
            <a:r>
              <a:rPr lang="en-US" sz="2400">
                <a:solidFill>
                  <a:srgbClr val="002060"/>
                </a:solidFill>
              </a:rPr>
              <a:t>, Vol. 179, pg. 124-127.</a:t>
            </a:r>
          </a:p>
          <a:p>
            <a:r>
              <a:rPr lang="en-US" sz="2400">
                <a:solidFill>
                  <a:srgbClr val="002060"/>
                </a:solidFill>
              </a:rPr>
              <a:t>[9] McClure, T.F., R. Adams, M.D. Gugger, &amp; M.G. Gressel, (2007), Comparison of Flood vs. Microlubrication on Machining Performance, website:</a:t>
            </a:r>
          </a:p>
          <a:p>
            <a:r>
              <a:rPr lang="en-US" sz="2400" u="sng">
                <a:solidFill>
                  <a:srgbClr val="002060"/>
                </a:solidFill>
                <a:hlinkClick r:id="rId2"/>
              </a:rPr>
              <a:t>http</a:t>
            </a:r>
            <a:r>
              <a:rPr lang="en-US" sz="2400" u="sng">
                <a:solidFill>
                  <a:srgbClr val="002060"/>
                </a:solidFill>
                <a:hlinkClick r:id="rId2"/>
              </a:rPr>
              <a:t>://</a:t>
            </a:r>
            <a:r>
              <a:rPr lang="en-US" sz="2400" u="sng" smtClean="0">
                <a:solidFill>
                  <a:srgbClr val="002060"/>
                </a:solidFill>
                <a:hlinkClick r:id="rId2"/>
              </a:rPr>
              <a:t>www.unist.com/pdfs/articles/AR_flood_v_micro.pdf</a:t>
            </a:r>
            <a:endParaRPr lang="en-US" sz="2400">
              <a:solidFill>
                <a:srgbClr val="002060"/>
              </a:solidFill>
            </a:endParaRPr>
          </a:p>
        </p:txBody>
      </p:sp>
    </p:spTree>
    <p:extLst>
      <p:ext uri="{BB962C8B-B14F-4D97-AF65-F5344CB8AC3E}">
        <p14:creationId xmlns:p14="http://schemas.microsoft.com/office/powerpoint/2010/main" val="1665522711"/>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3866508" cy="584775"/>
          </a:xfrm>
          <a:prstGeom prst="rect">
            <a:avLst/>
          </a:prstGeom>
        </p:spPr>
        <p:txBody>
          <a:bodyPr wrap="none">
            <a:spAutoFit/>
          </a:bodyPr>
          <a:lstStyle/>
          <a:p>
            <a:pPr lvl="0" algn="just" defTabSz="914400">
              <a:tabLst>
                <a:tab pos="5937250" algn="r"/>
              </a:tabLst>
            </a:pPr>
            <a:r>
              <a:rPr lang="en-US" sz="3200" smtClean="0">
                <a:solidFill>
                  <a:srgbClr val="002060"/>
                </a:solidFill>
              </a:rPr>
              <a:t>11</a:t>
            </a:r>
            <a:r>
              <a:rPr lang="en-US" sz="3200">
                <a:solidFill>
                  <a:srgbClr val="002060"/>
                </a:solidFill>
              </a:rPr>
              <a:t>. Tài liệu tham khảo</a:t>
            </a:r>
            <a:endParaRPr lang="en-US" sz="3000">
              <a:solidFill>
                <a:srgbClr val="002060"/>
              </a:solidFill>
            </a:endParaRPr>
          </a:p>
        </p:txBody>
      </p:sp>
      <p:sp>
        <p:nvSpPr>
          <p:cNvPr id="6" name="Rectangle 5"/>
          <p:cNvSpPr/>
          <p:nvPr/>
        </p:nvSpPr>
        <p:spPr>
          <a:xfrm>
            <a:off x="228600" y="685800"/>
            <a:ext cx="8686800" cy="5632311"/>
          </a:xfrm>
          <a:prstGeom prst="rect">
            <a:avLst/>
          </a:prstGeom>
        </p:spPr>
        <p:txBody>
          <a:bodyPr wrap="square" numCol="1">
            <a:spAutoFit/>
          </a:bodyPr>
          <a:lstStyle/>
          <a:p>
            <a:r>
              <a:rPr lang="en-US" sz="2400">
                <a:solidFill>
                  <a:srgbClr val="002060"/>
                </a:solidFill>
              </a:rPr>
              <a:t>[10] Wakabayashi, T., Inasaki, I., Suda, S., &amp; Yokota, H. (2003). Tribologial Characteristics and Cutting Performance of Lubricant Esters for Semi-Dry Machining. </a:t>
            </a:r>
            <a:r>
              <a:rPr lang="en-US" sz="2400" i="1">
                <a:solidFill>
                  <a:srgbClr val="002060"/>
                </a:solidFill>
              </a:rPr>
              <a:t>CIRP Annals</a:t>
            </a:r>
            <a:r>
              <a:rPr lang="en-US" sz="2400">
                <a:solidFill>
                  <a:srgbClr val="002060"/>
                </a:solidFill>
              </a:rPr>
              <a:t>, Vol. 51 No.1 pp: 61–64.</a:t>
            </a:r>
          </a:p>
          <a:p>
            <a:r>
              <a:rPr lang="en-US" sz="2400">
                <a:solidFill>
                  <a:srgbClr val="002060"/>
                </a:solidFill>
              </a:rPr>
              <a:t>[11] Heinemann, R., S. Hinduja, G. Barrow, &amp; G. Petuelli, (2006), Effect of MQL on the Tool Life of Small Twist Drills in Deep-Hole Drilling, </a:t>
            </a:r>
            <a:r>
              <a:rPr lang="en-US" sz="2400" i="1">
                <a:solidFill>
                  <a:srgbClr val="002060"/>
                </a:solidFill>
              </a:rPr>
              <a:t>International Journal of Machine Tool and Manufacture</a:t>
            </a:r>
            <a:r>
              <a:rPr lang="en-US" sz="2400">
                <a:solidFill>
                  <a:srgbClr val="002060"/>
                </a:solidFill>
              </a:rPr>
              <a:t>, Vol.46, pg. 1-6. </a:t>
            </a:r>
          </a:p>
          <a:p>
            <a:r>
              <a:rPr lang="en-US" sz="2400">
                <a:solidFill>
                  <a:srgbClr val="002060"/>
                </a:solidFill>
              </a:rPr>
              <a:t>[12] Da Silva, L.R., E.C. Bianchi, R.Y. Fusse, R.E. Catai, T.V. Franca, &amp; P.R. Aguiar, (2007), Analysis of Surface Integrity for minimum Quantity Lubricant-MQL in Grinding, </a:t>
            </a:r>
            <a:r>
              <a:rPr lang="en-US" sz="2400" i="1">
                <a:solidFill>
                  <a:srgbClr val="002060"/>
                </a:solidFill>
              </a:rPr>
              <a:t>International Journal of Machine Tool and Manufacture</a:t>
            </a:r>
            <a:r>
              <a:rPr lang="en-US" sz="2400">
                <a:solidFill>
                  <a:srgbClr val="002060"/>
                </a:solidFill>
              </a:rPr>
              <a:t>, Vol.47, pg. 412-418.</a:t>
            </a:r>
          </a:p>
          <a:p>
            <a:r>
              <a:rPr lang="en-US" sz="2400">
                <a:solidFill>
                  <a:srgbClr val="002060"/>
                </a:solidFill>
              </a:rPr>
              <a:t>[13] Obikawa, T., Y. Kamata, &amp; J. Shinozuka, (2006), High-Speed Grooving with Applying MQL, </a:t>
            </a:r>
            <a:r>
              <a:rPr lang="en-US" sz="2400" i="1">
                <a:solidFill>
                  <a:srgbClr val="002060"/>
                </a:solidFill>
              </a:rPr>
              <a:t>International Journal of Machine Tool and Manufacture</a:t>
            </a:r>
            <a:r>
              <a:rPr lang="en-US" sz="2400">
                <a:solidFill>
                  <a:srgbClr val="002060"/>
                </a:solidFill>
              </a:rPr>
              <a:t>, Vol.46, pg. 1854- </a:t>
            </a:r>
            <a:r>
              <a:rPr lang="en-US" sz="2400">
                <a:solidFill>
                  <a:srgbClr val="002060"/>
                </a:solidFill>
              </a:rPr>
              <a:t>1861</a:t>
            </a:r>
            <a:r>
              <a:rPr lang="en-US" sz="2400" smtClean="0">
                <a:solidFill>
                  <a:srgbClr val="002060"/>
                </a:solidFill>
              </a:rPr>
              <a:t>.</a:t>
            </a:r>
            <a:endParaRPr lang="en-US" sz="2400">
              <a:solidFill>
                <a:srgbClr val="002060"/>
              </a:solidFill>
            </a:endParaRPr>
          </a:p>
        </p:txBody>
      </p:sp>
    </p:spTree>
    <p:extLst>
      <p:ext uri="{BB962C8B-B14F-4D97-AF65-F5344CB8AC3E}">
        <p14:creationId xmlns:p14="http://schemas.microsoft.com/office/powerpoint/2010/main" val="2228113639"/>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152400"/>
            <a:ext cx="3866508" cy="584775"/>
          </a:xfrm>
          <a:prstGeom prst="rect">
            <a:avLst/>
          </a:prstGeom>
        </p:spPr>
        <p:txBody>
          <a:bodyPr wrap="none">
            <a:spAutoFit/>
          </a:bodyPr>
          <a:lstStyle/>
          <a:p>
            <a:pPr lvl="0" algn="just" defTabSz="914400">
              <a:tabLst>
                <a:tab pos="5937250" algn="r"/>
              </a:tabLst>
            </a:pPr>
            <a:r>
              <a:rPr lang="en-US" sz="3200" smtClean="0">
                <a:solidFill>
                  <a:srgbClr val="002060"/>
                </a:solidFill>
              </a:rPr>
              <a:t>11</a:t>
            </a:r>
            <a:r>
              <a:rPr lang="en-US" sz="3200">
                <a:solidFill>
                  <a:srgbClr val="002060"/>
                </a:solidFill>
              </a:rPr>
              <a:t>. Tài liệu tham khảo</a:t>
            </a:r>
            <a:endParaRPr lang="en-US" sz="3000">
              <a:solidFill>
                <a:srgbClr val="002060"/>
              </a:solidFill>
            </a:endParaRPr>
          </a:p>
        </p:txBody>
      </p:sp>
      <p:sp>
        <p:nvSpPr>
          <p:cNvPr id="6" name="Rectangle 5"/>
          <p:cNvSpPr/>
          <p:nvPr/>
        </p:nvSpPr>
        <p:spPr>
          <a:xfrm>
            <a:off x="228600" y="685800"/>
            <a:ext cx="8686800" cy="3785652"/>
          </a:xfrm>
          <a:prstGeom prst="rect">
            <a:avLst/>
          </a:prstGeom>
        </p:spPr>
        <p:txBody>
          <a:bodyPr wrap="square" numCol="1">
            <a:spAutoFit/>
          </a:bodyPr>
          <a:lstStyle/>
          <a:p>
            <a:r>
              <a:rPr lang="en-US" sz="2400">
                <a:solidFill>
                  <a:srgbClr val="002060"/>
                </a:solidFill>
              </a:rPr>
              <a:t>[14] Phạm Đình Tân, </a:t>
            </a:r>
            <a:r>
              <a:rPr lang="en-US" sz="2400" i="1">
                <a:solidFill>
                  <a:srgbClr val="002060"/>
                </a:solidFill>
              </a:rPr>
              <a:t>Nguyên lý cắt &amp; dụng cụ cắt</a:t>
            </a:r>
            <a:r>
              <a:rPr lang="en-US" sz="2400">
                <a:solidFill>
                  <a:srgbClr val="002060"/>
                </a:solidFill>
              </a:rPr>
              <a:t>, Nhà xuất bản Hà Nội.</a:t>
            </a:r>
          </a:p>
          <a:p>
            <a:r>
              <a:rPr lang="en-US" sz="2400">
                <a:solidFill>
                  <a:srgbClr val="002060"/>
                </a:solidFill>
              </a:rPr>
              <a:t>[15]. Trần Minh Đức; </a:t>
            </a:r>
            <a:r>
              <a:rPr lang="en-US" sz="2400" i="1">
                <a:solidFill>
                  <a:srgbClr val="002060"/>
                </a:solidFill>
              </a:rPr>
              <a:t>Nghiên cứu ứng dụng công nghệ bôi trơn – làm nguội tối thiểu trong gia công cắt gọt</a:t>
            </a:r>
            <a:r>
              <a:rPr lang="en-US" sz="2400">
                <a:solidFill>
                  <a:srgbClr val="002060"/>
                </a:solidFill>
              </a:rPr>
              <a:t>; B2005 - 01- 61TĐ. </a:t>
            </a:r>
          </a:p>
          <a:p>
            <a:r>
              <a:rPr lang="en-US" sz="2400">
                <a:solidFill>
                  <a:srgbClr val="002060"/>
                </a:solidFill>
              </a:rPr>
              <a:t>[16]. Bành Tiến Long,Trần Thế Lục; </a:t>
            </a:r>
            <a:r>
              <a:rPr lang="en-US" sz="2400" i="1">
                <a:solidFill>
                  <a:srgbClr val="002060"/>
                </a:solidFill>
              </a:rPr>
              <a:t>Nguyên lý gia công vật liệu</a:t>
            </a:r>
            <a:r>
              <a:rPr lang="en-US" sz="2400">
                <a:solidFill>
                  <a:srgbClr val="002060"/>
                </a:solidFill>
              </a:rPr>
              <a:t>; Nxb Khoa học kỹ thuật – Hà Nội 2001.</a:t>
            </a:r>
          </a:p>
          <a:p>
            <a:r>
              <a:rPr lang="en-US" sz="2400">
                <a:solidFill>
                  <a:srgbClr val="002060"/>
                </a:solidFill>
              </a:rPr>
              <a:t>[17]. Nguyễn Đăng Bình, Trần Minh Đức, Lê Thái Sơn (2011), </a:t>
            </a:r>
            <a:r>
              <a:rPr lang="en-US" sz="2400" i="1">
                <a:solidFill>
                  <a:srgbClr val="002060"/>
                </a:solidFill>
              </a:rPr>
              <a:t>Ảnh hưởng của áp suất nén dung dịch MQL đến tuổi bền của dụng cụ cắt khi tiện cứng thép 9XC bằng dao CBN</a:t>
            </a:r>
            <a:r>
              <a:rPr lang="en-US" sz="2400">
                <a:solidFill>
                  <a:srgbClr val="002060"/>
                </a:solidFill>
              </a:rPr>
              <a:t>, Tạp chí Khoa học và Công nghệ, Đại học Thái Nguyên, Tập 88, số 12, trang 185 – 190.</a:t>
            </a:r>
            <a:endParaRPr lang="en-US" sz="2400">
              <a:solidFill>
                <a:srgbClr val="002060"/>
              </a:solidFill>
            </a:endParaRPr>
          </a:p>
        </p:txBody>
      </p:sp>
    </p:spTree>
    <p:extLst>
      <p:ext uri="{BB962C8B-B14F-4D97-AF65-F5344CB8AC3E}">
        <p14:creationId xmlns:p14="http://schemas.microsoft.com/office/powerpoint/2010/main" val="1779114292"/>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295400"/>
            <a:ext cx="8686800" cy="1576751"/>
          </a:xfrm>
          <a:prstGeom prst="rect">
            <a:avLst/>
          </a:prstGeom>
          <a:noFill/>
        </p:spPr>
        <p:txBody>
          <a:bodyPr wrap="square" lIns="98462" tIns="49231" rIns="98462" bIns="49231">
            <a:spAutoFit/>
          </a:bodyPr>
          <a:lstStyle/>
          <a:p>
            <a:pPr algn="ctr"/>
            <a:r>
              <a:rPr lang="en-US" sz="4800" b="1" smtClean="0">
                <a:ln w="0"/>
                <a:solidFill>
                  <a:srgbClr val="0070C0"/>
                </a:solidFill>
                <a:effectLst>
                  <a:reflection blurRad="12700" stA="50000" endPos="50000" dist="5000" dir="5400000" sy="-100000" rotWithShape="0"/>
                </a:effectLst>
                <a:latin typeface="+mj-lt"/>
                <a:ea typeface="Verdana" pitchFamily="34" charset="0"/>
                <a:cs typeface="Verdana" pitchFamily="34" charset="0"/>
              </a:rPr>
              <a:t>Xin cảm ơn </a:t>
            </a:r>
          </a:p>
          <a:p>
            <a:pPr algn="ctr"/>
            <a:r>
              <a:rPr lang="en-US" sz="4800" b="1" smtClean="0">
                <a:ln w="0"/>
                <a:solidFill>
                  <a:srgbClr val="0070C0"/>
                </a:solidFill>
                <a:effectLst>
                  <a:reflection blurRad="12700" stA="50000" endPos="50000" dist="5000" dir="5400000" sy="-100000" rotWithShape="0"/>
                </a:effectLst>
                <a:latin typeface="+mj-lt"/>
                <a:ea typeface="Verdana" pitchFamily="34" charset="0"/>
                <a:cs typeface="Verdana" pitchFamily="34" charset="0"/>
              </a:rPr>
              <a:t>sự theo dõi của quí thầy, cô !</a:t>
            </a:r>
            <a:endParaRPr lang="en-US" sz="4800" b="1">
              <a:ln w="0"/>
              <a:solidFill>
                <a:srgbClr val="0070C0"/>
              </a:solidFill>
              <a:effectLst>
                <a:reflection blurRad="12700" stA="50000" endPos="50000" dist="5000" dir="5400000" sy="-100000" rotWithShape="0"/>
              </a:effectLst>
              <a:latin typeface="+mj-lt"/>
              <a:ea typeface="Verdana" pitchFamily="34" charset="0"/>
              <a:cs typeface="Verdana" pitchFamily="34" charset="0"/>
            </a:endParaRPr>
          </a:p>
        </p:txBody>
      </p:sp>
    </p:spTree>
    <p:extLst>
      <p:ext uri="{BB962C8B-B14F-4D97-AF65-F5344CB8AC3E}">
        <p14:creationId xmlns:p14="http://schemas.microsoft.com/office/powerpoint/2010/main" val="31722528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100" fill="hold"/>
                                        <p:tgtEl>
                                          <p:spTgt spid="4"/>
                                        </p:tgtEl>
                                        <p:attrNameLst>
                                          <p:attrName>ppt_w</p:attrName>
                                        </p:attrNameLst>
                                      </p:cBhvr>
                                      <p:tavLst>
                                        <p:tav tm="0">
                                          <p:val>
                                            <p:fltVal val="0"/>
                                          </p:val>
                                        </p:tav>
                                        <p:tav tm="100000">
                                          <p:val>
                                            <p:strVal val="#ppt_w"/>
                                          </p:val>
                                        </p:tav>
                                      </p:tavLst>
                                    </p:anim>
                                    <p:anim calcmode="lin" valueType="num">
                                      <p:cBhvr>
                                        <p:cTn id="8" dur="1100" fill="hold"/>
                                        <p:tgtEl>
                                          <p:spTgt spid="4"/>
                                        </p:tgtEl>
                                        <p:attrNameLst>
                                          <p:attrName>ppt_h</p:attrName>
                                        </p:attrNameLst>
                                      </p:cBhvr>
                                      <p:tavLst>
                                        <p:tav tm="0">
                                          <p:val>
                                            <p:fltVal val="0"/>
                                          </p:val>
                                        </p:tav>
                                        <p:tav tm="100000">
                                          <p:val>
                                            <p:strVal val="#ppt_h"/>
                                          </p:val>
                                        </p:tav>
                                      </p:tavLst>
                                    </p:anim>
                                    <p:animEffect transition="in" filter="fade">
                                      <p:cBhvr>
                                        <p:cTn id="9" dur="11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usiness Plan">
  <a:themeElements>
    <a:clrScheme name="Business Plan 1">
      <a:dk1>
        <a:srgbClr val="000000"/>
      </a:dk1>
      <a:lt1>
        <a:srgbClr val="EAEAEA"/>
      </a:lt1>
      <a:dk2>
        <a:srgbClr val="00763B"/>
      </a:dk2>
      <a:lt2>
        <a:srgbClr val="FFFFCC"/>
      </a:lt2>
      <a:accent1>
        <a:srgbClr val="CC6600"/>
      </a:accent1>
      <a:accent2>
        <a:srgbClr val="FF9900"/>
      </a:accent2>
      <a:accent3>
        <a:srgbClr val="AABDAF"/>
      </a:accent3>
      <a:accent4>
        <a:srgbClr val="C8C8C8"/>
      </a:accent4>
      <a:accent5>
        <a:srgbClr val="E2B8AA"/>
      </a:accent5>
      <a:accent6>
        <a:srgbClr val="E78A00"/>
      </a:accent6>
      <a:hlink>
        <a:srgbClr val="CC3300"/>
      </a:hlink>
      <a:folHlink>
        <a:srgbClr val="71BB96"/>
      </a:folHlink>
    </a:clrScheme>
    <a:fontScheme name="Business Pla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accent2"/>
          </a:solidFill>
          <a:prstDash val="solid"/>
          <a:round/>
          <a:headEnd type="arrow" w="sm" len="lg"/>
          <a:tailEnd type="triangle" w="sm" len="lg"/>
        </a:ln>
        <a:effectLst/>
      </a:spPr>
      <a:bodyPr vert="horz" wrap="non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NI-Avo" pitchFamily="2"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accent2"/>
          </a:solidFill>
          <a:prstDash val="solid"/>
          <a:round/>
          <a:headEnd type="arrow" w="sm" len="lg"/>
          <a:tailEnd type="triangle" w="sm" len="lg"/>
        </a:ln>
        <a:effectLst/>
      </a:spPr>
      <a:bodyPr vert="horz" wrap="non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NI-Avo" pitchFamily="2" charset="0"/>
          </a:defRPr>
        </a:defPPr>
      </a:lstStyle>
    </a:lnDef>
  </a:objectDefaults>
  <a:extraClrSchemeLst>
    <a:extraClrScheme>
      <a:clrScheme name="Business Plan 1">
        <a:dk1>
          <a:srgbClr val="000000"/>
        </a:dk1>
        <a:lt1>
          <a:srgbClr val="EAEAEA"/>
        </a:lt1>
        <a:dk2>
          <a:srgbClr val="00763B"/>
        </a:dk2>
        <a:lt2>
          <a:srgbClr val="FFFFCC"/>
        </a:lt2>
        <a:accent1>
          <a:srgbClr val="CC6600"/>
        </a:accent1>
        <a:accent2>
          <a:srgbClr val="FF9900"/>
        </a:accent2>
        <a:accent3>
          <a:srgbClr val="AABDAF"/>
        </a:accent3>
        <a:accent4>
          <a:srgbClr val="C8C8C8"/>
        </a:accent4>
        <a:accent5>
          <a:srgbClr val="E2B8AA"/>
        </a:accent5>
        <a:accent6>
          <a:srgbClr val="E78A00"/>
        </a:accent6>
        <a:hlink>
          <a:srgbClr val="CC3300"/>
        </a:hlink>
        <a:folHlink>
          <a:srgbClr val="71BB96"/>
        </a:folHlink>
      </a:clrScheme>
      <a:clrMap bg1="dk2" tx1="lt1" bg2="dk1" tx2="lt2" accent1="accent1" accent2="accent2" accent3="accent3" accent4="accent4" accent5="accent5" accent6="accent6" hlink="hlink" folHlink="folHlink"/>
    </a:extraClrScheme>
    <a:extraClrScheme>
      <a:clrScheme name="Business Plan 2">
        <a:dk1>
          <a:srgbClr val="000000"/>
        </a:dk1>
        <a:lt1>
          <a:srgbClr val="FFFFFF"/>
        </a:lt1>
        <a:dk2>
          <a:srgbClr val="006633"/>
        </a:dk2>
        <a:lt2>
          <a:srgbClr val="FFFFFF"/>
        </a:lt2>
        <a:accent1>
          <a:srgbClr val="009999"/>
        </a:accent1>
        <a:accent2>
          <a:srgbClr val="8263A2"/>
        </a:accent2>
        <a:accent3>
          <a:srgbClr val="FFFFFF"/>
        </a:accent3>
        <a:accent4>
          <a:srgbClr val="000000"/>
        </a:accent4>
        <a:accent5>
          <a:srgbClr val="AACACA"/>
        </a:accent5>
        <a:accent6>
          <a:srgbClr val="755992"/>
        </a:accent6>
        <a:hlink>
          <a:srgbClr val="0665C6"/>
        </a:hlink>
        <a:folHlink>
          <a:srgbClr val="71BB96"/>
        </a:folHlink>
      </a:clrScheme>
      <a:clrMap bg1="lt1" tx1="dk1" bg2="lt2" tx2="dk2" accent1="accent1" accent2="accent2" accent3="accent3" accent4="accent4" accent5="accent5" accent6="accent6" hlink="hlink" folHlink="folHlink"/>
    </a:extraClrScheme>
    <a:extraClrScheme>
      <a:clrScheme name="Business Plan 3">
        <a:dk1>
          <a:srgbClr val="000000"/>
        </a:dk1>
        <a:lt1>
          <a:srgbClr val="FFFFFF"/>
        </a:lt1>
        <a:dk2>
          <a:srgbClr val="000000"/>
        </a:dk2>
        <a:lt2>
          <a:srgbClr val="FFFFFF"/>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usiness Plan 4">
        <a:dk1>
          <a:srgbClr val="271A0D"/>
        </a:dk1>
        <a:lt1>
          <a:srgbClr val="EAEAEA"/>
        </a:lt1>
        <a:dk2>
          <a:srgbClr val="996633"/>
        </a:dk2>
        <a:lt2>
          <a:srgbClr val="FFFFCC"/>
        </a:lt2>
        <a:accent1>
          <a:srgbClr val="CC6600"/>
        </a:accent1>
        <a:accent2>
          <a:srgbClr val="FF9900"/>
        </a:accent2>
        <a:accent3>
          <a:srgbClr val="CAB8AD"/>
        </a:accent3>
        <a:accent4>
          <a:srgbClr val="C8C8C8"/>
        </a:accent4>
        <a:accent5>
          <a:srgbClr val="E2B8AA"/>
        </a:accent5>
        <a:accent6>
          <a:srgbClr val="E78A00"/>
        </a:accent6>
        <a:hlink>
          <a:srgbClr val="CC3300"/>
        </a:hlink>
        <a:folHlink>
          <a:srgbClr val="CA9561"/>
        </a:folHlink>
      </a:clrScheme>
      <a:clrMap bg1="dk2" tx1="lt1" bg2="dk1" tx2="lt2" accent1="accent1" accent2="accent2" accent3="accent3" accent4="accent4" accent5="accent5" accent6="accent6" hlink="hlink" folHlink="folHlink"/>
    </a:extraClrScheme>
    <a:extraClrScheme>
      <a:clrScheme name="Business Plan 5">
        <a:dk1>
          <a:srgbClr val="001428"/>
        </a:dk1>
        <a:lt1>
          <a:srgbClr val="DDDDDD"/>
        </a:lt1>
        <a:dk2>
          <a:srgbClr val="336699"/>
        </a:dk2>
        <a:lt2>
          <a:srgbClr val="CCFFCC"/>
        </a:lt2>
        <a:accent1>
          <a:srgbClr val="009999"/>
        </a:accent1>
        <a:accent2>
          <a:srgbClr val="8263A2"/>
        </a:accent2>
        <a:accent3>
          <a:srgbClr val="ADB8CA"/>
        </a:accent3>
        <a:accent4>
          <a:srgbClr val="BDBDBD"/>
        </a:accent4>
        <a:accent5>
          <a:srgbClr val="AACACA"/>
        </a:accent5>
        <a:accent6>
          <a:srgbClr val="755992"/>
        </a:accent6>
        <a:hlink>
          <a:srgbClr val="0665C6"/>
        </a:hlink>
        <a:folHlink>
          <a:srgbClr val="699BC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TC102455596[[fn=Spring]]</Template>
  <TotalTime>4158</TotalTime>
  <Words>4561</Words>
  <Application>Microsoft Office PowerPoint</Application>
  <PresentationFormat>On-screen Show (4:3)</PresentationFormat>
  <Paragraphs>274</Paragraphs>
  <Slides>32</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32</vt:i4>
      </vt:variant>
    </vt:vector>
  </HeadingPairs>
  <TitlesOfParts>
    <vt:vector size="40" baseType="lpstr">
      <vt:lpstr>Arial</vt:lpstr>
      <vt:lpstr>Times New Roman</vt:lpstr>
      <vt:lpstr>Verdana</vt:lpstr>
      <vt:lpstr>Adobe Myungjo Std M</vt:lpstr>
      <vt:lpstr>Wingdings</vt:lpstr>
      <vt:lpstr>Calibri</vt:lpstr>
      <vt:lpstr>Business Plan</vt:lpstr>
      <vt:lpstr>Custom Design</vt:lpstr>
      <vt:lpstr>Đề cương luận văn thạc sĩ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BÁO CÁO LUẬN VĂN THẠC SĨ</dc:title>
  <dc:subject>MINIMUM QUANTITY LUBRICATION</dc:subject>
  <dc:creator>Nguyễn Ngọc Quỳnh</dc:creator>
  <cp:lastModifiedBy>Ngọc Quỳnh Nguyễn</cp:lastModifiedBy>
  <cp:revision>982191911</cp:revision>
  <dcterms:created xsi:type="dcterms:W3CDTF">2010-05-19T09:35:26Z</dcterms:created>
  <dcterms:modified xsi:type="dcterms:W3CDTF">2015-12-31T18:11:57Z</dcterms:modified>
</cp:coreProperties>
</file>